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11" r:id="rId3"/>
    <p:sldId id="312" r:id="rId4"/>
    <p:sldId id="313" r:id="rId5"/>
    <p:sldId id="275" r:id="rId6"/>
    <p:sldId id="280" r:id="rId7"/>
    <p:sldId id="298" r:id="rId8"/>
    <p:sldId id="289" r:id="rId9"/>
    <p:sldId id="309" r:id="rId10"/>
    <p:sldId id="273" r:id="rId11"/>
    <p:sldId id="270" r:id="rId12"/>
    <p:sldId id="277" r:id="rId13"/>
    <p:sldId id="301" r:id="rId14"/>
    <p:sldId id="303" r:id="rId15"/>
    <p:sldId id="302" r:id="rId16"/>
    <p:sldId id="295" r:id="rId17"/>
    <p:sldId id="300" r:id="rId18"/>
    <p:sldId id="290" r:id="rId19"/>
    <p:sldId id="292" r:id="rId20"/>
    <p:sldId id="306" r:id="rId21"/>
    <p:sldId id="304" r:id="rId22"/>
    <p:sldId id="307" r:id="rId23"/>
    <p:sldId id="308" r:id="rId24"/>
    <p:sldId id="315" r:id="rId25"/>
    <p:sldId id="310"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78315" autoAdjust="0"/>
  </p:normalViewPr>
  <p:slideViewPr>
    <p:cSldViewPr>
      <p:cViewPr>
        <p:scale>
          <a:sx n="50" d="100"/>
          <a:sy n="50" d="100"/>
        </p:scale>
        <p:origin x="-1974"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15B36-6910-471F-A74B-F00BCBEADDF4}"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624AF-7EB0-498A-820A-1C2A984D1D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endParaRPr lang="en-US" dirty="0" smtClean="0"/>
          </a:p>
          <a:p>
            <a:endParaRPr lang="en-GB" dirty="0" smtClean="0">
              <a:latin typeface="Arial" charset="0"/>
            </a:endParaRPr>
          </a:p>
        </p:txBody>
      </p:sp>
      <p:sp>
        <p:nvSpPr>
          <p:cNvPr id="40964" name="Slide Number Placeholder 3"/>
          <p:cNvSpPr>
            <a:spLocks noGrp="1"/>
          </p:cNvSpPr>
          <p:nvPr>
            <p:ph type="sldNum" sz="quarter" idx="5"/>
          </p:nvPr>
        </p:nvSpPr>
        <p:spPr>
          <a:noFill/>
        </p:spPr>
        <p:txBody>
          <a:bodyPr/>
          <a:lstStyle/>
          <a:p>
            <a:fld id="{DE5928F7-9F31-48B3-BBCB-9D8C608F33B8}"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থেকে প্রথম  শিখনফল অর্জনের চেষ্টা করা হয়েছে। বিশেষ করে </a:t>
            </a:r>
            <a:r>
              <a:rPr lang="bn-BD" sz="1200" baseline="0" dirty="0" smtClean="0">
                <a:latin typeface="NikoshBAN" pitchFamily="2" charset="0"/>
                <a:cs typeface="NikoshBAN" pitchFamily="2" charset="0"/>
              </a:rPr>
              <a:t>বজ্রপাত কী তা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শিখনফল অর্জন করতে সমর্থ হয়েছে কি-না তা জানার জন্য এ ধরনের দলগত কাজের ব্যবস্থা করা যেতে পারে।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84DD06-E9F9-4F40-9389-A58B68C7BC7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FCDD1-53C5-4170-9594-399B85085A24}"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FCDD1-53C5-4170-9594-399B85085A24}"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FCDD1-53C5-4170-9594-399B85085A24}"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4.gif"/><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a:t>
            </a:r>
            <a:r>
              <a:rPr lang="bn-BD" sz="3000" smtClean="0">
                <a:latin typeface="NikoshBAN" pitchFamily="2" charset="0"/>
                <a:cs typeface="NikoshBAN" pitchFamily="2" charset="0"/>
              </a:rPr>
              <a:t>উপস্থাপনের </a:t>
            </a:r>
            <a:r>
              <a:rPr lang="bn-BD" sz="3000" smtClean="0">
                <a:solidFill>
                  <a:prstClr val="black"/>
                </a:solidFill>
                <a:latin typeface="NikoshBAN" pitchFamily="2" charset="0"/>
                <a:cs typeface="NikoshBAN" pitchFamily="2" charset="0"/>
              </a:rPr>
              <a:t>জন্য </a:t>
            </a:r>
            <a:r>
              <a:rPr lang="bn-BD" sz="3000" smtClean="0">
                <a:latin typeface="NikoshBAN" pitchFamily="2" charset="0"/>
                <a:cs typeface="NikoshBAN" pitchFamily="2" charset="0"/>
              </a:rPr>
              <a:t>প্রয়োজনীয় </a:t>
            </a:r>
            <a:r>
              <a:rPr lang="bn-BD" sz="3000" dirty="0" smtClean="0">
                <a:latin typeface="NikoshBAN" pitchFamily="2" charset="0"/>
                <a:cs typeface="NikoshBAN" pitchFamily="2" charset="0"/>
              </a:rPr>
              <a:t>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safe.png"/>
          <p:cNvPicPr>
            <a:picLocks noChangeAspect="1"/>
          </p:cNvPicPr>
          <p:nvPr/>
        </p:nvPicPr>
        <p:blipFill>
          <a:blip r:embed="rId2" cstate="print"/>
          <a:stretch>
            <a:fillRect/>
          </a:stretch>
        </p:blipFill>
        <p:spPr>
          <a:xfrm>
            <a:off x="609600" y="838200"/>
            <a:ext cx="2667000" cy="2347711"/>
          </a:xfrm>
          <a:prstGeom prst="rect">
            <a:avLst/>
          </a:prstGeom>
        </p:spPr>
      </p:pic>
      <p:sp>
        <p:nvSpPr>
          <p:cNvPr id="7" name="TextBox 6"/>
          <p:cNvSpPr txBox="1"/>
          <p:nvPr/>
        </p:nvSpPr>
        <p:spPr>
          <a:xfrm>
            <a:off x="2133600" y="228600"/>
            <a:ext cx="4637808" cy="584775"/>
          </a:xfrm>
          <a:prstGeom prst="rect">
            <a:avLst/>
          </a:prstGeom>
          <a:solidFill>
            <a:schemeClr val="accent5">
              <a:lumMod val="40000"/>
              <a:lumOff val="60000"/>
            </a:schemeClr>
          </a:solidFill>
        </p:spPr>
        <p:txBody>
          <a:bodyPr wrap="none" rtlCol="0">
            <a:spAutoFit/>
          </a:bodyPr>
          <a:lstStyle/>
          <a:p>
            <a:r>
              <a:rPr lang="bn-BD" sz="3200" dirty="0" smtClean="0">
                <a:latin typeface="NikoshBAN" pitchFamily="2" charset="0"/>
                <a:cs typeface="NikoshBAN" pitchFamily="2" charset="0"/>
              </a:rPr>
              <a:t>বজ্রপাত হতে নিরাপদে থাকার উপায়</a:t>
            </a:r>
            <a:endParaRPr lang="en-US" sz="3200" dirty="0">
              <a:latin typeface="NikoshBAN" pitchFamily="2" charset="0"/>
              <a:cs typeface="NikoshBAN" pitchFamily="2" charset="0"/>
            </a:endParaRPr>
          </a:p>
        </p:txBody>
      </p:sp>
      <p:grpSp>
        <p:nvGrpSpPr>
          <p:cNvPr id="9" name="Group 8"/>
          <p:cNvGrpSpPr/>
          <p:nvPr/>
        </p:nvGrpSpPr>
        <p:grpSpPr>
          <a:xfrm>
            <a:off x="304800" y="3126698"/>
            <a:ext cx="5410200" cy="3274101"/>
            <a:chOff x="304800" y="3126698"/>
            <a:chExt cx="5410200" cy="3274101"/>
          </a:xfrm>
        </p:grpSpPr>
        <p:pic>
          <p:nvPicPr>
            <p:cNvPr id="5" name="Picture 4" descr="static_lightning_protection_barn.jpg"/>
            <p:cNvPicPr>
              <a:picLocks noChangeAspect="1"/>
            </p:cNvPicPr>
            <p:nvPr/>
          </p:nvPicPr>
          <p:blipFill>
            <a:blip r:embed="rId3" cstate="print"/>
            <a:stretch>
              <a:fillRect/>
            </a:stretch>
          </p:blipFill>
          <p:spPr>
            <a:xfrm>
              <a:off x="304800" y="3183598"/>
              <a:ext cx="5410200" cy="3217201"/>
            </a:xfrm>
            <a:prstGeom prst="rect">
              <a:avLst/>
            </a:prstGeom>
          </p:spPr>
        </p:pic>
        <p:sp>
          <p:nvSpPr>
            <p:cNvPr id="8" name="TextBox 7"/>
            <p:cNvSpPr txBox="1"/>
            <p:nvPr/>
          </p:nvSpPr>
          <p:spPr>
            <a:xfrm>
              <a:off x="2145648" y="3126698"/>
              <a:ext cx="1779654" cy="461665"/>
            </a:xfrm>
            <a:prstGeom prst="rect">
              <a:avLst/>
            </a:prstGeom>
            <a:noFill/>
          </p:spPr>
          <p:txBody>
            <a:bodyPr wrap="none" rtlCol="0">
              <a:spAutoFit/>
            </a:bodyPr>
            <a:lstStyle/>
            <a:p>
              <a:r>
                <a:rPr lang="bn-BD" sz="2400" dirty="0" smtClean="0">
                  <a:latin typeface="NikoshBAN" pitchFamily="2" charset="0"/>
                  <a:cs typeface="NikoshBAN" pitchFamily="2" charset="0"/>
                </a:rPr>
                <a:t>বজ্র নিরোধক দণ্ড</a:t>
              </a:r>
              <a:endParaRPr lang="en-US" sz="2400" dirty="0">
                <a:latin typeface="NikoshBAN" pitchFamily="2" charset="0"/>
                <a:cs typeface="NikoshBAN" pitchFamily="2" charset="0"/>
              </a:endParaRPr>
            </a:p>
          </p:txBody>
        </p:sp>
      </p:grpSp>
      <p:grpSp>
        <p:nvGrpSpPr>
          <p:cNvPr id="16" name="Group 15"/>
          <p:cNvGrpSpPr/>
          <p:nvPr/>
        </p:nvGrpSpPr>
        <p:grpSpPr>
          <a:xfrm>
            <a:off x="5955648" y="2538534"/>
            <a:ext cx="3035952" cy="3786066"/>
            <a:chOff x="5727048" y="2538534"/>
            <a:chExt cx="3035952" cy="3786066"/>
          </a:xfrm>
        </p:grpSpPr>
        <p:pic>
          <p:nvPicPr>
            <p:cNvPr id="10" name="Picture 9" descr="House earthing.png"/>
            <p:cNvPicPr>
              <a:picLocks noChangeAspect="1"/>
            </p:cNvPicPr>
            <p:nvPr/>
          </p:nvPicPr>
          <p:blipFill>
            <a:blip r:embed="rId4" cstate="print"/>
            <a:stretch>
              <a:fillRect/>
            </a:stretch>
          </p:blipFill>
          <p:spPr>
            <a:xfrm flipH="1">
              <a:off x="6030722" y="2538534"/>
              <a:ext cx="2732278" cy="3786066"/>
            </a:xfrm>
            <a:prstGeom prst="rect">
              <a:avLst/>
            </a:prstGeom>
          </p:spPr>
        </p:pic>
        <p:sp>
          <p:nvSpPr>
            <p:cNvPr id="11" name="TextBox 10"/>
            <p:cNvSpPr txBox="1"/>
            <p:nvPr/>
          </p:nvSpPr>
          <p:spPr>
            <a:xfrm>
              <a:off x="5727048" y="2800290"/>
              <a:ext cx="1511952" cy="400110"/>
            </a:xfrm>
            <a:prstGeom prst="rect">
              <a:avLst/>
            </a:prstGeom>
            <a:noFill/>
          </p:spPr>
          <p:txBody>
            <a:bodyPr wrap="none" rtlCol="0">
              <a:spAutoFit/>
            </a:bodyPr>
            <a:lstStyle/>
            <a:p>
              <a:r>
                <a:rPr lang="bn-BD" sz="2000" dirty="0" smtClean="0">
                  <a:latin typeface="NikoshBAN" pitchFamily="2" charset="0"/>
                  <a:cs typeface="NikoshBAN" pitchFamily="2" charset="0"/>
                </a:rPr>
                <a:t>বজ্র নিরোধক দণ্ড</a:t>
              </a:r>
              <a:endParaRPr lang="en-US" sz="2000" dirty="0">
                <a:latin typeface="NikoshBAN" pitchFamily="2" charset="0"/>
                <a:cs typeface="NikoshBAN" pitchFamily="2" charset="0"/>
              </a:endParaRPr>
            </a:p>
          </p:txBody>
        </p:sp>
        <p:sp>
          <p:nvSpPr>
            <p:cNvPr id="12" name="TextBox 11"/>
            <p:cNvSpPr txBox="1"/>
            <p:nvPr/>
          </p:nvSpPr>
          <p:spPr>
            <a:xfrm>
              <a:off x="7391400" y="5486400"/>
              <a:ext cx="997389" cy="400110"/>
            </a:xfrm>
            <a:prstGeom prst="rect">
              <a:avLst/>
            </a:prstGeom>
            <a:noFill/>
          </p:spPr>
          <p:txBody>
            <a:bodyPr wrap="none" rtlCol="0">
              <a:spAutoFit/>
            </a:bodyPr>
            <a:lstStyle/>
            <a:p>
              <a:r>
                <a:rPr lang="bn-BD" sz="2000" dirty="0" smtClean="0">
                  <a:latin typeface="NikoshBAN" pitchFamily="2" charset="0"/>
                  <a:cs typeface="NikoshBAN" pitchFamily="2" charset="0"/>
                </a:rPr>
                <a:t>তামার দণ্ড</a:t>
              </a:r>
              <a:endParaRPr lang="en-US" sz="2000" dirty="0">
                <a:latin typeface="NikoshBAN" pitchFamily="2" charset="0"/>
                <a:cs typeface="NikoshBAN" pitchFamily="2" charset="0"/>
              </a:endParaRPr>
            </a:p>
          </p:txBody>
        </p:sp>
        <p:sp>
          <p:nvSpPr>
            <p:cNvPr id="15" name="TextBox 14"/>
            <p:cNvSpPr txBox="1"/>
            <p:nvPr/>
          </p:nvSpPr>
          <p:spPr>
            <a:xfrm>
              <a:off x="5809430" y="4114800"/>
              <a:ext cx="1200970" cy="400110"/>
            </a:xfrm>
            <a:prstGeom prst="rect">
              <a:avLst/>
            </a:prstGeom>
            <a:noFill/>
          </p:spPr>
          <p:txBody>
            <a:bodyPr wrap="none" rtlCol="0">
              <a:spAutoFit/>
            </a:bodyPr>
            <a:lstStyle/>
            <a:p>
              <a:r>
                <a:rPr lang="bn-BD" sz="2000" dirty="0" smtClean="0">
                  <a:latin typeface="NikoshBAN" pitchFamily="2" charset="0"/>
                  <a:cs typeface="NikoshBAN" pitchFamily="2" charset="0"/>
                </a:rPr>
                <a:t>পরিবাহি তার</a:t>
              </a:r>
              <a:endParaRPr lang="en-US" sz="20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4" descr="static2"/>
          <p:cNvPicPr>
            <a:picLocks noChangeAspect="1" noChangeArrowheads="1"/>
          </p:cNvPicPr>
          <p:nvPr/>
        </p:nvPicPr>
        <p:blipFill>
          <a:blip r:embed="rId3" cstate="print"/>
          <a:srcRect/>
          <a:stretch>
            <a:fillRect/>
          </a:stretch>
        </p:blipFill>
        <p:spPr bwMode="auto">
          <a:xfrm>
            <a:off x="371475" y="1625600"/>
            <a:ext cx="6486525" cy="4851400"/>
          </a:xfrm>
          <a:prstGeom prst="rect">
            <a:avLst/>
          </a:prstGeom>
          <a:noFill/>
        </p:spPr>
      </p:pic>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1950" y="435114"/>
            <a:ext cx="8305800" cy="707886"/>
          </a:xfrm>
          <a:prstGeom prst="rect">
            <a:avLst/>
          </a:prstGeom>
          <a:solidFill>
            <a:schemeClr val="accent5">
              <a:lumMod val="40000"/>
              <a:lumOff val="60000"/>
            </a:schemeClr>
          </a:solidFill>
        </p:spPr>
        <p:txBody>
          <a:bodyPr wrap="square" rtlCol="0">
            <a:spAutoFit/>
          </a:bodyPr>
          <a:lstStyle/>
          <a:p>
            <a:r>
              <a:rPr lang="bn-BD" sz="4000" dirty="0" smtClean="0">
                <a:latin typeface="NikoshBAN" pitchFamily="2" charset="0"/>
                <a:cs typeface="NikoshBAN" pitchFamily="2" charset="0"/>
              </a:rPr>
              <a:t>পাম্প থেকে জ্বালানি নেবার সময় দূর্ঘটনার ছবিটি দেখ</a:t>
            </a:r>
            <a:endParaRPr lang="en-US" sz="4000" dirty="0">
              <a:latin typeface="NikoshBAN" pitchFamily="2" charset="0"/>
              <a:cs typeface="NikoshBAN" pitchFamily="2" charset="0"/>
            </a:endParaRPr>
          </a:p>
        </p:txBody>
      </p:sp>
      <p:sp>
        <p:nvSpPr>
          <p:cNvPr id="6" name="TextBox 5"/>
          <p:cNvSpPr txBox="1"/>
          <p:nvPr/>
        </p:nvSpPr>
        <p:spPr>
          <a:xfrm>
            <a:off x="6991350" y="2057400"/>
            <a:ext cx="1816523" cy="1077218"/>
          </a:xfrm>
          <a:prstGeom prst="rect">
            <a:avLst/>
          </a:prstGeom>
          <a:solidFill>
            <a:schemeClr val="accent2">
              <a:lumMod val="20000"/>
              <a:lumOff val="80000"/>
            </a:schemeClr>
          </a:solidFill>
        </p:spPr>
        <p:txBody>
          <a:bodyPr wrap="none" rtlCol="0">
            <a:spAutoFit/>
          </a:bodyPr>
          <a:lstStyle/>
          <a:p>
            <a:r>
              <a:rPr lang="bn-BD" sz="3200" dirty="0" smtClean="0">
                <a:latin typeface="NikoshBAN" pitchFamily="2" charset="0"/>
                <a:cs typeface="NikoshBAN" pitchFamily="2" charset="0"/>
              </a:rPr>
              <a:t>আমরা একটি</a:t>
            </a:r>
          </a:p>
          <a:p>
            <a:r>
              <a:rPr lang="bn-BD" sz="3200" dirty="0" smtClean="0">
                <a:latin typeface="NikoshBAN" pitchFamily="2" charset="0"/>
                <a:cs typeface="NikoshBAN" pitchFamily="2" charset="0"/>
              </a:rPr>
              <a:t>ভিডিও দেখি</a:t>
            </a:r>
            <a:endParaRPr lang="en-US" sz="3200" dirty="0">
              <a:latin typeface="NikoshBAN" pitchFamily="2" charset="0"/>
              <a:cs typeface="NikoshBAN" pitchFamily="2" charset="0"/>
            </a:endParaRPr>
          </a:p>
        </p:txBody>
      </p:sp>
      <p:graphicFrame>
        <p:nvGraphicFramePr>
          <p:cNvPr id="7" name="Object 6">
            <a:hlinkClick r:id="" action="ppaction://ole?verb=0"/>
          </p:cNvPr>
          <p:cNvGraphicFramePr>
            <a:graphicFrameLocks noChangeAspect="1"/>
          </p:cNvGraphicFramePr>
          <p:nvPr/>
        </p:nvGraphicFramePr>
        <p:xfrm>
          <a:off x="7222067" y="3819525"/>
          <a:ext cx="1253066" cy="1057276"/>
        </p:xfrm>
        <a:graphic>
          <a:graphicData uri="http://schemas.openxmlformats.org/presentationml/2006/ole">
            <p:oleObj spid="_x0000_s24577"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219200" y="435114"/>
            <a:ext cx="5791200" cy="707886"/>
          </a:xfrm>
          <a:prstGeom prst="rect">
            <a:avLst/>
          </a:prstGeom>
          <a:solidFill>
            <a:schemeClr val="accent4">
              <a:lumMod val="20000"/>
              <a:lumOff val="80000"/>
            </a:schemeClr>
          </a:solidFill>
        </p:spPr>
        <p:txBody>
          <a:bodyPr wrap="square" rtlCol="0">
            <a:spAutoFit/>
          </a:bodyPr>
          <a:lstStyle/>
          <a:p>
            <a:r>
              <a:rPr lang="bn-BD" sz="4000" dirty="0" smtClean="0">
                <a:latin typeface="NikoshBAN" pitchFamily="2" charset="0"/>
                <a:cs typeface="NikoshBAN" pitchFamily="2" charset="0"/>
              </a:rPr>
              <a:t>জ্বালানি পাম্পে সতর্কতামূলক ব্যবস্থা </a:t>
            </a:r>
            <a:endParaRPr lang="en-US" sz="4000" dirty="0">
              <a:latin typeface="NikoshBAN" pitchFamily="2" charset="0"/>
              <a:cs typeface="NikoshBAN" pitchFamily="2" charset="0"/>
            </a:endParaRPr>
          </a:p>
        </p:txBody>
      </p:sp>
      <p:pic>
        <p:nvPicPr>
          <p:cNvPr id="8" name="Picture 7" descr="116517-425x284-Gas_station.jpg"/>
          <p:cNvPicPr>
            <a:picLocks noChangeAspect="1"/>
          </p:cNvPicPr>
          <p:nvPr/>
        </p:nvPicPr>
        <p:blipFill>
          <a:blip r:embed="rId2" cstate="print"/>
          <a:stretch>
            <a:fillRect/>
          </a:stretch>
        </p:blipFill>
        <p:spPr>
          <a:xfrm>
            <a:off x="904874" y="1371600"/>
            <a:ext cx="7381876" cy="4932828"/>
          </a:xfrm>
          <a:prstGeom prst="rect">
            <a:avLst/>
          </a:prstGeom>
        </p:spPr>
      </p:pic>
      <p:pic>
        <p:nvPicPr>
          <p:cNvPr id="11" name="Picture 10" descr="GasPump copy.png"/>
          <p:cNvPicPr>
            <a:picLocks noChangeAspect="1"/>
          </p:cNvPicPr>
          <p:nvPr/>
        </p:nvPicPr>
        <p:blipFill>
          <a:blip r:embed="rId3" cstate="print"/>
          <a:stretch>
            <a:fillRect/>
          </a:stretch>
        </p:blipFill>
        <p:spPr>
          <a:xfrm flipH="1">
            <a:off x="1142524" y="2472670"/>
            <a:ext cx="4724876" cy="2708930"/>
          </a:xfrm>
          <a:prstGeom prst="rect">
            <a:avLst/>
          </a:prstGeom>
        </p:spPr>
      </p:pic>
      <p:grpSp>
        <p:nvGrpSpPr>
          <p:cNvPr id="20" name="Group 19"/>
          <p:cNvGrpSpPr/>
          <p:nvPr/>
        </p:nvGrpSpPr>
        <p:grpSpPr>
          <a:xfrm>
            <a:off x="2819400" y="3276600"/>
            <a:ext cx="3103735" cy="1727775"/>
            <a:chOff x="2819400" y="3429000"/>
            <a:chExt cx="3103735" cy="1727775"/>
          </a:xfrm>
        </p:grpSpPr>
        <p:sp>
          <p:nvSpPr>
            <p:cNvPr id="13" name="TextBox 12"/>
            <p:cNvSpPr txBox="1"/>
            <p:nvPr/>
          </p:nvSpPr>
          <p:spPr>
            <a:xfrm>
              <a:off x="2819400" y="4572000"/>
              <a:ext cx="3103735" cy="584775"/>
            </a:xfrm>
            <a:prstGeom prst="rect">
              <a:avLst/>
            </a:prstGeom>
            <a:solidFill>
              <a:srgbClr val="FFFF00"/>
            </a:solidFill>
          </p:spPr>
          <p:txBody>
            <a:bodyPr wrap="none" rtlCol="0">
              <a:spAutoFit/>
            </a:bodyPr>
            <a:lstStyle/>
            <a:p>
              <a:r>
                <a:rPr lang="bn-BD" sz="3200" dirty="0" smtClean="0">
                  <a:latin typeface="NikoshBAN" pitchFamily="2" charset="0"/>
                  <a:cs typeface="NikoshBAN" pitchFamily="2" charset="0"/>
                </a:rPr>
                <a:t>ভূ-সংযুক্ত পরিবাহি তার</a:t>
              </a:r>
              <a:endParaRPr lang="en-US" sz="3200" dirty="0">
                <a:latin typeface="NikoshBAN" pitchFamily="2" charset="0"/>
                <a:cs typeface="NikoshBAN" pitchFamily="2" charset="0"/>
              </a:endParaRPr>
            </a:p>
          </p:txBody>
        </p:sp>
        <p:cxnSp>
          <p:nvCxnSpPr>
            <p:cNvPr id="19" name="Straight Arrow Connector 18"/>
            <p:cNvCxnSpPr/>
            <p:nvPr/>
          </p:nvCxnSpPr>
          <p:spPr>
            <a:xfrm flipV="1">
              <a:off x="4343400" y="3429000"/>
              <a:ext cx="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066800" y="457200"/>
            <a:ext cx="6705600" cy="584775"/>
          </a:xfrm>
          <a:prstGeom prst="rect">
            <a:avLst/>
          </a:prstGeom>
          <a:solidFill>
            <a:schemeClr val="accent2">
              <a:lumMod val="20000"/>
              <a:lumOff val="80000"/>
            </a:schemeClr>
          </a:solidFill>
        </p:spPr>
        <p:txBody>
          <a:bodyPr wrap="square" rtlCol="0">
            <a:spAutoFit/>
          </a:bodyPr>
          <a:lstStyle/>
          <a:p>
            <a:r>
              <a:rPr lang="bn-BD" sz="3200" dirty="0" smtClean="0">
                <a:latin typeface="NikoshBAN" pitchFamily="2" charset="0"/>
                <a:cs typeface="NikoshBAN" pitchFamily="2" charset="0"/>
              </a:rPr>
              <a:t>জ্বালানিবাহী ট্রাকে কখনো কখনো আগুন ধরে কেনো?</a:t>
            </a:r>
            <a:endParaRPr lang="en-US" sz="3200" dirty="0">
              <a:latin typeface="NikoshBAN" pitchFamily="2" charset="0"/>
              <a:cs typeface="NikoshBAN" pitchFamily="2" charset="0"/>
            </a:endParaRPr>
          </a:p>
        </p:txBody>
      </p:sp>
      <p:pic>
        <p:nvPicPr>
          <p:cNvPr id="9" name="Picture 8" descr="grounding-truck1.jpg"/>
          <p:cNvPicPr>
            <a:picLocks noChangeAspect="1"/>
          </p:cNvPicPr>
          <p:nvPr/>
        </p:nvPicPr>
        <p:blipFill>
          <a:blip r:embed="rId2" cstate="print"/>
          <a:stretch>
            <a:fillRect/>
          </a:stretch>
        </p:blipFill>
        <p:spPr>
          <a:xfrm>
            <a:off x="514350" y="1219200"/>
            <a:ext cx="8108462" cy="4216400"/>
          </a:xfrm>
          <a:prstGeom prst="rect">
            <a:avLst/>
          </a:prstGeom>
        </p:spPr>
      </p:pic>
      <p:sp>
        <p:nvSpPr>
          <p:cNvPr id="5" name="TextBox 4"/>
          <p:cNvSpPr txBox="1"/>
          <p:nvPr/>
        </p:nvSpPr>
        <p:spPr>
          <a:xfrm>
            <a:off x="1600200" y="5029200"/>
            <a:ext cx="5715000" cy="1077218"/>
          </a:xfrm>
          <a:prstGeom prst="rect">
            <a:avLst/>
          </a:prstGeom>
          <a:solidFill>
            <a:schemeClr val="accent2">
              <a:lumMod val="20000"/>
              <a:lumOff val="80000"/>
            </a:schemeClr>
          </a:solidFill>
        </p:spPr>
        <p:txBody>
          <a:bodyPr wrap="square" rtlCol="0">
            <a:spAutoFit/>
          </a:bodyPr>
          <a:lstStyle/>
          <a:p>
            <a:r>
              <a:rPr lang="bn-BD" sz="3200" dirty="0" smtClean="0">
                <a:latin typeface="NikoshBAN" pitchFamily="2" charset="0"/>
                <a:cs typeface="NikoshBAN" pitchFamily="2" charset="0"/>
              </a:rPr>
              <a:t>জ্বালানিবাহী ট্রাকের চাকা এবং রাস্তার ঘর্ষণে </a:t>
            </a:r>
            <a:r>
              <a:rPr lang="en-US" sz="3200" dirty="0" err="1" smtClean="0">
                <a:latin typeface="NikoshBAN" pitchFamily="2" charset="0"/>
                <a:cs typeface="NikoshBAN" pitchFamily="2" charset="0"/>
              </a:rPr>
              <a:t>অগ্নিস্ফুলিঙ্গের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সৃষ্টি</a:t>
            </a:r>
            <a:r>
              <a:rPr lang="bn-BD" sz="3200" dirty="0" smtClean="0">
                <a:latin typeface="NikoshBAN" pitchFamily="2" charset="0"/>
                <a:cs typeface="NikoshBAN" pitchFamily="2" charset="0"/>
              </a:rPr>
              <a:t> হয়ে ট্রাকে আগুন ধরে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Fawcar-DEUTZ-Euro-3-Oil-Fuel-Tanker-Truck-working-photo.jpg"/>
          <p:cNvPicPr>
            <a:picLocks noChangeAspect="1"/>
          </p:cNvPicPr>
          <p:nvPr/>
        </p:nvPicPr>
        <p:blipFill>
          <a:blip r:embed="rId2" cstate="print"/>
          <a:stretch>
            <a:fillRect/>
          </a:stretch>
        </p:blipFill>
        <p:spPr>
          <a:xfrm>
            <a:off x="1143000" y="1066800"/>
            <a:ext cx="6350000" cy="4762500"/>
          </a:xfrm>
          <a:prstGeom prst="rect">
            <a:avLst/>
          </a:prstGeom>
        </p:spPr>
      </p:pic>
      <p:sp>
        <p:nvSpPr>
          <p:cNvPr id="12" name="TextBox 11"/>
          <p:cNvSpPr txBox="1"/>
          <p:nvPr/>
        </p:nvSpPr>
        <p:spPr>
          <a:xfrm>
            <a:off x="1173933" y="282714"/>
            <a:ext cx="6237605" cy="707886"/>
          </a:xfrm>
          <a:prstGeom prst="rect">
            <a:avLst/>
          </a:prstGeom>
          <a:solidFill>
            <a:schemeClr val="accent5">
              <a:lumMod val="60000"/>
              <a:lumOff val="40000"/>
            </a:schemeClr>
          </a:solidFill>
        </p:spPr>
        <p:txBody>
          <a:bodyPr wrap="none" rtlCol="0">
            <a:spAutoFit/>
          </a:bodyPr>
          <a:lstStyle/>
          <a:p>
            <a:r>
              <a:rPr lang="bn-BD" sz="4000" dirty="0" smtClean="0">
                <a:latin typeface="NikoshBAN" pitchFamily="2" charset="0"/>
                <a:cs typeface="NikoshBAN" pitchFamily="2" charset="0"/>
              </a:rPr>
              <a:t>জ্বালানিবাহী ট্রাক নিরাপদে রাখার উপায়</a:t>
            </a:r>
            <a:endParaRPr lang="en-US" sz="4000" dirty="0">
              <a:latin typeface="NikoshBAN" pitchFamily="2" charset="0"/>
              <a:cs typeface="NikoshBAN" pitchFamily="2" charset="0"/>
            </a:endParaRPr>
          </a:p>
        </p:txBody>
      </p:sp>
      <p:grpSp>
        <p:nvGrpSpPr>
          <p:cNvPr id="20" name="Group 19"/>
          <p:cNvGrpSpPr/>
          <p:nvPr/>
        </p:nvGrpSpPr>
        <p:grpSpPr>
          <a:xfrm>
            <a:off x="1200150" y="5029200"/>
            <a:ext cx="6213560" cy="1534418"/>
            <a:chOff x="1200150" y="5029200"/>
            <a:chExt cx="6213560" cy="1534418"/>
          </a:xfrm>
        </p:grpSpPr>
        <p:sp>
          <p:nvSpPr>
            <p:cNvPr id="14" name="TextBox 13"/>
            <p:cNvSpPr txBox="1"/>
            <p:nvPr/>
          </p:nvSpPr>
          <p:spPr>
            <a:xfrm>
              <a:off x="1200150" y="5486400"/>
              <a:ext cx="6213560" cy="1077218"/>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জ্বালানিবাহী ট্রাকের সাথে পরিবাহি লোহার শিকল</a:t>
              </a:r>
            </a:p>
            <a:p>
              <a:r>
                <a:rPr lang="bn-BD" sz="3200" dirty="0" smtClean="0">
                  <a:latin typeface="NikoshBAN" pitchFamily="2" charset="0"/>
                  <a:cs typeface="NikoshBAN" pitchFamily="2" charset="0"/>
                </a:rPr>
                <a:t>সংযুক্ত করে ভূ-সংযোগের ব্যবস্থা করা হয়।</a:t>
              </a:r>
              <a:endParaRPr lang="en-US" sz="3200" dirty="0">
                <a:latin typeface="NikoshBAN" pitchFamily="2" charset="0"/>
                <a:cs typeface="NikoshBAN" pitchFamily="2" charset="0"/>
              </a:endParaRPr>
            </a:p>
          </p:txBody>
        </p:sp>
        <p:cxnSp>
          <p:nvCxnSpPr>
            <p:cNvPr id="18" name="Straight Arrow Connector 17"/>
            <p:cNvCxnSpPr/>
            <p:nvPr/>
          </p:nvCxnSpPr>
          <p:spPr>
            <a:xfrm flipV="1">
              <a:off x="4076700" y="5029200"/>
              <a:ext cx="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PHOTO_GALLERY_119_506abf7e6990f.jpg"/>
          <p:cNvPicPr>
            <a:picLocks noChangeAspect="1"/>
          </p:cNvPicPr>
          <p:nvPr/>
        </p:nvPicPr>
        <p:blipFill>
          <a:blip r:embed="rId2" cstate="print"/>
          <a:stretch>
            <a:fillRect/>
          </a:stretch>
        </p:blipFill>
        <p:spPr>
          <a:xfrm>
            <a:off x="0" y="863600"/>
            <a:ext cx="9144000" cy="5842000"/>
          </a:xfrm>
          <a:prstGeom prst="rect">
            <a:avLst/>
          </a:prstGeom>
        </p:spPr>
      </p:pic>
      <p:sp>
        <p:nvSpPr>
          <p:cNvPr id="6" name="TextBox 5"/>
          <p:cNvSpPr txBox="1"/>
          <p:nvPr/>
        </p:nvSpPr>
        <p:spPr>
          <a:xfrm>
            <a:off x="20990" y="228600"/>
            <a:ext cx="912301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অপারেশন থিয়েটারে স্থির বিদ্যুতের কারণে কোনো বিপদ হতে পারে কী?</a:t>
            </a:r>
            <a:endParaRPr lang="en-US" sz="3200" dirty="0">
              <a:latin typeface="NikoshBAN" pitchFamily="2" charset="0"/>
              <a:cs typeface="NikoshBAN" pitchFamily="2" charset="0"/>
            </a:endParaRPr>
          </a:p>
        </p:txBody>
      </p:sp>
      <p:sp>
        <p:nvSpPr>
          <p:cNvPr id="4" name="TextBox 3"/>
          <p:cNvSpPr txBox="1"/>
          <p:nvPr/>
        </p:nvSpPr>
        <p:spPr>
          <a:xfrm>
            <a:off x="457200" y="228600"/>
            <a:ext cx="8299067"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অপারেশন থিয়েটারে প্রচুর পরিমান বৈদ্যুতিক যন্ত্রপাতি ব্যবহৃত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strVal val="ppt_w+.3"/>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5" name="Left Arrow 14"/>
          <p:cNvSpPr/>
          <p:nvPr/>
        </p:nvSpPr>
        <p:spPr>
          <a:xfrm rot="1508687">
            <a:off x="2765379" y="2350776"/>
            <a:ext cx="838200" cy="381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20091313" flipH="1">
            <a:off x="5470479" y="2350776"/>
            <a:ext cx="838200" cy="381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20091313" flipV="1">
            <a:off x="2784430" y="4907273"/>
            <a:ext cx="838200" cy="381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602230" flipH="1">
            <a:off x="5521693" y="4899283"/>
            <a:ext cx="838200" cy="381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8809" y="304800"/>
            <a:ext cx="6016391"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অপারেশন থিয়েটার চার্জ নিরপেক্ষ রাখার উপায়</a:t>
            </a:r>
            <a:endParaRPr lang="en-US" sz="3200" dirty="0">
              <a:latin typeface="NikoshBAN" pitchFamily="2" charset="0"/>
              <a:cs typeface="NikoshBAN" pitchFamily="2" charset="0"/>
            </a:endParaRPr>
          </a:p>
        </p:txBody>
      </p:sp>
      <p:sp>
        <p:nvSpPr>
          <p:cNvPr id="3" name="Frame 2"/>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Picture1.jpg"/>
          <p:cNvPicPr>
            <a:picLocks noChangeAspect="1"/>
          </p:cNvPicPr>
          <p:nvPr/>
        </p:nvPicPr>
        <p:blipFill>
          <a:blip r:embed="rId2" cstate="print"/>
          <a:stretch>
            <a:fillRect/>
          </a:stretch>
        </p:blipFill>
        <p:spPr>
          <a:xfrm>
            <a:off x="3314700" y="2571087"/>
            <a:ext cx="2476500" cy="2481574"/>
          </a:xfrm>
          <a:prstGeom prst="rect">
            <a:avLst/>
          </a:prstGeom>
        </p:spPr>
      </p:pic>
      <p:pic>
        <p:nvPicPr>
          <p:cNvPr id="6" name="Picture 5" descr="69353_kimberlyclark_apparel_shoecover.JPG"/>
          <p:cNvPicPr>
            <a:picLocks noChangeAspect="1"/>
          </p:cNvPicPr>
          <p:nvPr/>
        </p:nvPicPr>
        <p:blipFill>
          <a:blip r:embed="rId3" cstate="print"/>
          <a:stretch>
            <a:fillRect/>
          </a:stretch>
        </p:blipFill>
        <p:spPr>
          <a:xfrm>
            <a:off x="457200" y="1219200"/>
            <a:ext cx="2346960" cy="2002738"/>
          </a:xfrm>
          <a:prstGeom prst="rect">
            <a:avLst/>
          </a:prstGeom>
        </p:spPr>
      </p:pic>
      <p:pic>
        <p:nvPicPr>
          <p:cNvPr id="7" name="Picture 6" descr="Medical-Latex-Gloves.psd.png"/>
          <p:cNvPicPr>
            <a:picLocks noChangeAspect="1"/>
          </p:cNvPicPr>
          <p:nvPr/>
        </p:nvPicPr>
        <p:blipFill>
          <a:blip r:embed="rId4" cstate="print"/>
          <a:stretch>
            <a:fillRect/>
          </a:stretch>
        </p:blipFill>
        <p:spPr>
          <a:xfrm>
            <a:off x="6361221" y="4038600"/>
            <a:ext cx="2343560" cy="1890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hoes.png"/>
          <p:cNvPicPr>
            <a:picLocks noChangeAspect="1"/>
          </p:cNvPicPr>
          <p:nvPr/>
        </p:nvPicPr>
        <p:blipFill>
          <a:blip r:embed="rId5" cstate="print"/>
          <a:stretch>
            <a:fillRect/>
          </a:stretch>
        </p:blipFill>
        <p:spPr>
          <a:xfrm>
            <a:off x="6347749" y="1295400"/>
            <a:ext cx="236123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urgical-Instruments.jpg"/>
          <p:cNvPicPr>
            <a:picLocks noChangeAspect="1"/>
          </p:cNvPicPr>
          <p:nvPr/>
        </p:nvPicPr>
        <p:blipFill>
          <a:blip r:embed="rId6" cstate="print"/>
          <a:stretch>
            <a:fillRect/>
          </a:stretch>
        </p:blipFill>
        <p:spPr>
          <a:xfrm>
            <a:off x="457200" y="4038600"/>
            <a:ext cx="2381250" cy="2028825"/>
          </a:xfrm>
          <a:prstGeom prst="rect">
            <a:avLst/>
          </a:prstGeom>
        </p:spPr>
      </p:pic>
      <p:sp>
        <p:nvSpPr>
          <p:cNvPr id="11" name="TextBox 10"/>
          <p:cNvSpPr txBox="1"/>
          <p:nvPr/>
        </p:nvSpPr>
        <p:spPr>
          <a:xfrm>
            <a:off x="304800" y="3200400"/>
            <a:ext cx="2698175" cy="523220"/>
          </a:xfrm>
          <a:prstGeom prst="rect">
            <a:avLst/>
          </a:prstGeom>
          <a:noFill/>
        </p:spPr>
        <p:txBody>
          <a:bodyPr wrap="none" rtlCol="0">
            <a:spAutoFit/>
          </a:bodyPr>
          <a:lstStyle/>
          <a:p>
            <a:r>
              <a:rPr lang="bn-BD" sz="2800" dirty="0" smtClean="0">
                <a:latin typeface="NikoshBAN" pitchFamily="2" charset="0"/>
                <a:cs typeface="NikoshBAN" pitchFamily="2" charset="0"/>
              </a:rPr>
              <a:t>ধুলোবালি ও জীবাণুমুক্ত</a:t>
            </a:r>
            <a:endParaRPr lang="en-US" sz="2800" dirty="0">
              <a:latin typeface="NikoshBAN" pitchFamily="2" charset="0"/>
              <a:cs typeface="NikoshBAN" pitchFamily="2" charset="0"/>
            </a:endParaRPr>
          </a:p>
        </p:txBody>
      </p:sp>
      <p:sp>
        <p:nvSpPr>
          <p:cNvPr id="12" name="TextBox 11"/>
          <p:cNvSpPr txBox="1"/>
          <p:nvPr/>
        </p:nvSpPr>
        <p:spPr>
          <a:xfrm>
            <a:off x="6641562" y="3124200"/>
            <a:ext cx="1664238" cy="523220"/>
          </a:xfrm>
          <a:prstGeom prst="rect">
            <a:avLst/>
          </a:prstGeom>
          <a:noFill/>
        </p:spPr>
        <p:txBody>
          <a:bodyPr wrap="none" rtlCol="0">
            <a:spAutoFit/>
          </a:bodyPr>
          <a:lstStyle/>
          <a:p>
            <a:r>
              <a:rPr lang="bn-BD" sz="2800" dirty="0" smtClean="0">
                <a:latin typeface="NikoshBAN" pitchFamily="2" charset="0"/>
                <a:cs typeface="NikoshBAN" pitchFamily="2" charset="0"/>
              </a:rPr>
              <a:t>রাবারের জুতা</a:t>
            </a:r>
            <a:endParaRPr lang="en-US" sz="2800" dirty="0">
              <a:latin typeface="NikoshBAN" pitchFamily="2" charset="0"/>
              <a:cs typeface="NikoshBAN" pitchFamily="2" charset="0"/>
            </a:endParaRPr>
          </a:p>
        </p:txBody>
      </p:sp>
      <p:sp>
        <p:nvSpPr>
          <p:cNvPr id="13" name="TextBox 12"/>
          <p:cNvSpPr txBox="1"/>
          <p:nvPr/>
        </p:nvSpPr>
        <p:spPr>
          <a:xfrm>
            <a:off x="6629400" y="5943600"/>
            <a:ext cx="1779654" cy="523220"/>
          </a:xfrm>
          <a:prstGeom prst="rect">
            <a:avLst/>
          </a:prstGeom>
          <a:noFill/>
        </p:spPr>
        <p:txBody>
          <a:bodyPr wrap="none" rtlCol="0">
            <a:spAutoFit/>
          </a:bodyPr>
          <a:lstStyle/>
          <a:p>
            <a:r>
              <a:rPr lang="bn-BD" sz="2800" dirty="0" smtClean="0">
                <a:latin typeface="NikoshBAN" pitchFamily="2" charset="0"/>
                <a:cs typeface="NikoshBAN" pitchFamily="2" charset="0"/>
              </a:rPr>
              <a:t>রাবারের গ্লাভস</a:t>
            </a:r>
            <a:endParaRPr lang="en-US" sz="2800" dirty="0">
              <a:latin typeface="NikoshBAN" pitchFamily="2" charset="0"/>
              <a:cs typeface="NikoshBAN" pitchFamily="2" charset="0"/>
            </a:endParaRPr>
          </a:p>
        </p:txBody>
      </p:sp>
      <p:sp>
        <p:nvSpPr>
          <p:cNvPr id="14" name="TextBox 13"/>
          <p:cNvSpPr txBox="1"/>
          <p:nvPr/>
        </p:nvSpPr>
        <p:spPr>
          <a:xfrm>
            <a:off x="381000" y="6019800"/>
            <a:ext cx="2563522" cy="523220"/>
          </a:xfrm>
          <a:prstGeom prst="rect">
            <a:avLst/>
          </a:prstGeom>
          <a:noFill/>
        </p:spPr>
        <p:txBody>
          <a:bodyPr wrap="none" rtlCol="0">
            <a:spAutoFit/>
          </a:bodyPr>
          <a:lstStyle/>
          <a:p>
            <a:r>
              <a:rPr lang="bn-BD" sz="2800" dirty="0" smtClean="0">
                <a:latin typeface="NikoshBAN" pitchFamily="2" charset="0"/>
                <a:cs typeface="NikoshBAN" pitchFamily="2" charset="0"/>
              </a:rPr>
              <a:t>জীবাণুমুক্ত ও অনাহিত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1000"/>
                                        <p:tgtEl>
                                          <p:spTgt spid="6"/>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000"/>
                                        <p:tgtEl>
                                          <p:spTgt spid="16"/>
                                        </p:tgtEl>
                                      </p:cBhvr>
                                    </p:animEffect>
                                  </p:childTnLst>
                                </p:cTn>
                              </p:par>
                            </p:childTnLst>
                          </p:cTn>
                        </p:par>
                        <p:par>
                          <p:cTn id="26" fill="hold">
                            <p:stCondLst>
                              <p:cond delay="1000"/>
                            </p:stCondLst>
                            <p:childTnLst>
                              <p:par>
                                <p:cTn id="27" presetID="2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edge">
                                      <p:cBhvr>
                                        <p:cTn id="29" dur="10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1000"/>
                                        <p:tgtEl>
                                          <p:spTgt spid="17"/>
                                        </p:tgtEl>
                                      </p:cBhvr>
                                    </p:animEffect>
                                  </p:childTnLst>
                                </p:cTn>
                              </p:par>
                            </p:childTnLst>
                          </p:cTn>
                        </p:par>
                        <p:par>
                          <p:cTn id="39" fill="hold">
                            <p:stCondLst>
                              <p:cond delay="1000"/>
                            </p:stCondLst>
                            <p:childTnLst>
                              <p:par>
                                <p:cTn id="40" presetID="2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edge">
                                      <p:cBhvr>
                                        <p:cTn id="42" dur="1000"/>
                                        <p:tgtEl>
                                          <p:spTgt spid="10"/>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1000"/>
                                        <p:tgtEl>
                                          <p:spTgt spid="18"/>
                                        </p:tgtEl>
                                      </p:cBhvr>
                                    </p:animEffect>
                                  </p:childTnLst>
                                </p:cTn>
                              </p:par>
                            </p:childTnLst>
                          </p:cTn>
                        </p:par>
                        <p:par>
                          <p:cTn id="52" fill="hold">
                            <p:stCondLst>
                              <p:cond delay="1000"/>
                            </p:stCondLst>
                            <p:childTnLst>
                              <p:par>
                                <p:cTn id="53" presetID="2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edge">
                                      <p:cBhvr>
                                        <p:cTn id="55" dur="1000"/>
                                        <p:tgtEl>
                                          <p:spTgt spid="7"/>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animBg="1"/>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Picture 15" descr="Ozone_cracks_in_tube1.jpg"/>
          <p:cNvPicPr>
            <a:picLocks noChangeAspect="1"/>
          </p:cNvPicPr>
          <p:nvPr/>
        </p:nvPicPr>
        <p:blipFill>
          <a:blip r:embed="rId2" cstate="print"/>
          <a:stretch>
            <a:fillRect/>
          </a:stretch>
        </p:blipFill>
        <p:spPr>
          <a:xfrm rot="5400000">
            <a:off x="5986607" y="2346087"/>
            <a:ext cx="3703420" cy="1960634"/>
          </a:xfrm>
          <a:prstGeom prst="rect">
            <a:avLst/>
          </a:prstGeom>
        </p:spPr>
      </p:pic>
      <p:pic>
        <p:nvPicPr>
          <p:cNvPr id="17" name="Picture 16" descr="SJTWA180.jpg"/>
          <p:cNvPicPr>
            <a:picLocks noChangeAspect="1"/>
          </p:cNvPicPr>
          <p:nvPr/>
        </p:nvPicPr>
        <p:blipFill>
          <a:blip r:embed="rId3" cstate="print"/>
          <a:stretch>
            <a:fillRect/>
          </a:stretch>
        </p:blipFill>
        <p:spPr>
          <a:xfrm>
            <a:off x="241300" y="1487972"/>
            <a:ext cx="6388100" cy="3624368"/>
          </a:xfrm>
          <a:prstGeom prst="rect">
            <a:avLst/>
          </a:prstGeom>
        </p:spPr>
      </p:pic>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9570" y="201304"/>
            <a:ext cx="7595349" cy="1200329"/>
          </a:xfrm>
          <a:prstGeom prst="rect">
            <a:avLst/>
          </a:prstGeom>
          <a:solidFill>
            <a:schemeClr val="accent1">
              <a:lumMod val="20000"/>
              <a:lumOff val="80000"/>
            </a:schemeClr>
          </a:solidFill>
        </p:spPr>
        <p:txBody>
          <a:bodyPr wrap="none" rtlCol="0">
            <a:spAutoFit/>
          </a:bodyPr>
          <a:lstStyle/>
          <a:p>
            <a:r>
              <a:rPr lang="bn-BD" sz="3600" dirty="0" smtClean="0">
                <a:latin typeface="NikoshBAN" pitchFamily="2" charset="0"/>
                <a:cs typeface="NikoshBAN" pitchFamily="2" charset="0"/>
              </a:rPr>
              <a:t>বিমান রানওয়েতে চলার সময় চাকার ঘর্ষণজনিত চার্জ</a:t>
            </a:r>
          </a:p>
          <a:p>
            <a:r>
              <a:rPr lang="bn-BD" sz="3600" dirty="0" smtClean="0">
                <a:latin typeface="NikoshBAN" pitchFamily="2" charset="0"/>
                <a:cs typeface="NikoshBAN" pitchFamily="2" charset="0"/>
              </a:rPr>
              <a:t>                  নিরপেক্ষ করার উপায়</a:t>
            </a:r>
            <a:endParaRPr lang="en-US" sz="3600" dirty="0">
              <a:latin typeface="NikoshBAN" pitchFamily="2" charset="0"/>
              <a:cs typeface="NikoshBAN" pitchFamily="2" charset="0"/>
            </a:endParaRPr>
          </a:p>
        </p:txBody>
      </p:sp>
      <p:grpSp>
        <p:nvGrpSpPr>
          <p:cNvPr id="9" name="Group 8"/>
          <p:cNvGrpSpPr/>
          <p:nvPr/>
        </p:nvGrpSpPr>
        <p:grpSpPr>
          <a:xfrm>
            <a:off x="3960082" y="5181600"/>
            <a:ext cx="4802918" cy="1103531"/>
            <a:chOff x="3960082" y="5181600"/>
            <a:chExt cx="4802918" cy="1103531"/>
          </a:xfrm>
        </p:grpSpPr>
        <p:cxnSp>
          <p:nvCxnSpPr>
            <p:cNvPr id="8" name="Straight Arrow Connector 7"/>
            <p:cNvCxnSpPr>
              <a:stCxn id="6" idx="0"/>
            </p:cNvCxnSpPr>
            <p:nvPr/>
          </p:nvCxnSpPr>
          <p:spPr>
            <a:xfrm flipV="1">
              <a:off x="6361541" y="5181600"/>
              <a:ext cx="1334659" cy="4572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0082" y="5638800"/>
              <a:ext cx="4802918" cy="646331"/>
            </a:xfrm>
            <a:prstGeom prst="rect">
              <a:avLst/>
            </a:prstGeom>
            <a:solidFill>
              <a:schemeClr val="accent2">
                <a:lumMod val="40000"/>
                <a:lumOff val="60000"/>
              </a:schemeClr>
            </a:solidFill>
          </p:spPr>
          <p:txBody>
            <a:bodyPr wrap="none" rtlCol="0">
              <a:spAutoFit/>
            </a:bodyPr>
            <a:lstStyle/>
            <a:p>
              <a:r>
                <a:rPr lang="bn-BD" sz="3600" dirty="0" smtClean="0">
                  <a:latin typeface="NikoshBAN" pitchFamily="2" charset="0"/>
                  <a:cs typeface="NikoshBAN" pitchFamily="2" charset="0"/>
                </a:rPr>
                <a:t>বিশেষভাবে তৈরি রাবারের টায়ার</a:t>
              </a:r>
              <a:endParaRPr lang="en-US" sz="36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518116-truck-refueling-an-airplane-on-the-airport.jpg"/>
          <p:cNvPicPr>
            <a:picLocks noChangeAspect="1"/>
          </p:cNvPicPr>
          <p:nvPr/>
        </p:nvPicPr>
        <p:blipFill>
          <a:blip r:embed="rId2" cstate="print"/>
          <a:stretch>
            <a:fillRect/>
          </a:stretch>
        </p:blipFill>
        <p:spPr>
          <a:xfrm>
            <a:off x="685800" y="990600"/>
            <a:ext cx="7672552" cy="5562600"/>
          </a:xfrm>
          <a:prstGeom prst="rect">
            <a:avLst/>
          </a:prstGeom>
        </p:spPr>
      </p:pic>
      <p:sp>
        <p:nvSpPr>
          <p:cNvPr id="5" name="Frame 4"/>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143000" y="304800"/>
            <a:ext cx="6955750" cy="646331"/>
          </a:xfrm>
          <a:prstGeom prst="rect">
            <a:avLst/>
          </a:prstGeom>
          <a:solidFill>
            <a:schemeClr val="accent3">
              <a:lumMod val="20000"/>
              <a:lumOff val="80000"/>
            </a:schemeClr>
          </a:solidFill>
        </p:spPr>
        <p:txBody>
          <a:bodyPr wrap="none" rtlCol="0">
            <a:spAutoFit/>
          </a:bodyPr>
          <a:lstStyle/>
          <a:p>
            <a:r>
              <a:rPr lang="bn-BD" sz="3600" dirty="0" smtClean="0">
                <a:latin typeface="NikoshBAN" pitchFamily="2" charset="0"/>
                <a:cs typeface="NikoshBAN" pitchFamily="2" charset="0"/>
              </a:rPr>
              <a:t>বিমানে জ্বালানি ভরার সময় সতর্কতামূলক ব্যবস্থা</a:t>
            </a:r>
            <a:endParaRPr lang="en-US" sz="3600" dirty="0">
              <a:latin typeface="NikoshBAN" pitchFamily="2" charset="0"/>
              <a:cs typeface="NikoshBAN" pitchFamily="2" charset="0"/>
            </a:endParaRPr>
          </a:p>
        </p:txBody>
      </p:sp>
      <p:cxnSp>
        <p:nvCxnSpPr>
          <p:cNvPr id="9" name="Straight Arrow Connector 8"/>
          <p:cNvCxnSpPr>
            <a:stCxn id="7" idx="0"/>
          </p:cNvCxnSpPr>
          <p:nvPr/>
        </p:nvCxnSpPr>
        <p:spPr>
          <a:xfrm flipV="1">
            <a:off x="4527103" y="4953000"/>
            <a:ext cx="1568897"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1219200" y="5778788"/>
            <a:ext cx="2057400" cy="5458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76600" y="5486400"/>
            <a:ext cx="2501006" cy="584775"/>
          </a:xfrm>
          <a:prstGeom prst="rect">
            <a:avLst/>
          </a:prstGeom>
          <a:solidFill>
            <a:srgbClr val="FFFF00"/>
          </a:solidFill>
        </p:spPr>
        <p:txBody>
          <a:bodyPr wrap="none" rtlCol="0">
            <a:spAutoFit/>
          </a:bodyPr>
          <a:lstStyle/>
          <a:p>
            <a:r>
              <a:rPr lang="bn-BD" sz="3200" dirty="0" smtClean="0">
                <a:latin typeface="NikoshBAN" pitchFamily="2" charset="0"/>
                <a:cs typeface="NikoshBAN" pitchFamily="2" charset="0"/>
              </a:rPr>
              <a:t>ভূ-সংযুক্ত পরিবাহি</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8" repeatCount="3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par>
                                <p:cTn id="17" presetID="22" presetClass="entr" presetSubtype="2" repeatCount="3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 name="Picture 12" descr="gas_tanker1.jpg"/>
          <p:cNvPicPr>
            <a:picLocks noChangeAspect="1"/>
          </p:cNvPicPr>
          <p:nvPr/>
        </p:nvPicPr>
        <p:blipFill>
          <a:blip r:embed="rId2" cstate="print"/>
          <a:stretch>
            <a:fillRect/>
          </a:stretch>
        </p:blipFill>
        <p:spPr>
          <a:xfrm>
            <a:off x="1009650" y="1066800"/>
            <a:ext cx="7067550" cy="5314798"/>
          </a:xfrm>
          <a:prstGeom prst="rect">
            <a:avLst/>
          </a:prstGeom>
        </p:spPr>
      </p:pic>
      <p:sp>
        <p:nvSpPr>
          <p:cNvPr id="5" name="Frame 4"/>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14400" y="304800"/>
            <a:ext cx="7255512" cy="646331"/>
          </a:xfrm>
          <a:prstGeom prst="rect">
            <a:avLst/>
          </a:prstGeom>
          <a:solidFill>
            <a:schemeClr val="accent2">
              <a:lumMod val="40000"/>
              <a:lumOff val="60000"/>
            </a:schemeClr>
          </a:solidFill>
        </p:spPr>
        <p:txBody>
          <a:bodyPr wrap="none" rtlCol="0">
            <a:spAutoFit/>
          </a:bodyPr>
          <a:lstStyle/>
          <a:p>
            <a:r>
              <a:rPr lang="bn-BD" sz="3600" dirty="0" smtClean="0">
                <a:latin typeface="NikoshBAN" pitchFamily="2" charset="0"/>
                <a:cs typeface="NikoshBAN" pitchFamily="2" charset="0"/>
              </a:rPr>
              <a:t>ট্যাংকারে জ্বালানি ভরার সময় সতর্কতামূলক ব্যবস্থা</a:t>
            </a:r>
            <a:endParaRPr lang="en-US" sz="3600" dirty="0">
              <a:latin typeface="NikoshBAN" pitchFamily="2" charset="0"/>
              <a:cs typeface="NikoshBAN" pitchFamily="2" charset="0"/>
            </a:endParaRPr>
          </a:p>
        </p:txBody>
      </p:sp>
      <p:cxnSp>
        <p:nvCxnSpPr>
          <p:cNvPr id="7" name="Straight Arrow Connector 6"/>
          <p:cNvCxnSpPr/>
          <p:nvPr/>
        </p:nvCxnSpPr>
        <p:spPr>
          <a:xfrm flipV="1">
            <a:off x="4419600" y="4724400"/>
            <a:ext cx="1600200" cy="4447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4825425"/>
            <a:ext cx="2501006" cy="584775"/>
          </a:xfrm>
          <a:prstGeom prst="rect">
            <a:avLst/>
          </a:prstGeom>
          <a:solidFill>
            <a:srgbClr val="FFFF00"/>
          </a:solidFill>
        </p:spPr>
        <p:txBody>
          <a:bodyPr wrap="none" rtlCol="0">
            <a:spAutoFit/>
          </a:bodyPr>
          <a:lstStyle/>
          <a:p>
            <a:r>
              <a:rPr lang="bn-BD" sz="3200" dirty="0" smtClean="0">
                <a:latin typeface="NikoshBAN" pitchFamily="2" charset="0"/>
                <a:cs typeface="NikoshBAN" pitchFamily="2" charset="0"/>
              </a:rPr>
              <a:t>ভূ-সংযুক্ত পরিবাহি</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8" repeatCount="3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computer-cases-03 copy.png"/>
          <p:cNvPicPr>
            <a:picLocks noChangeAspect="1"/>
          </p:cNvPicPr>
          <p:nvPr/>
        </p:nvPicPr>
        <p:blipFill>
          <a:blip r:embed="rId2" cstate="print"/>
          <a:stretch>
            <a:fillRect/>
          </a:stretch>
        </p:blipFill>
        <p:spPr>
          <a:xfrm>
            <a:off x="0" y="889717"/>
            <a:ext cx="6349207" cy="5739683"/>
          </a:xfrm>
          <a:prstGeom prst="rect">
            <a:avLst/>
          </a:prstGeom>
        </p:spPr>
      </p:pic>
      <p:pic>
        <p:nvPicPr>
          <p:cNvPr id="6" name="Picture 5" descr="protect of computer.jpg"/>
          <p:cNvPicPr>
            <a:picLocks noChangeAspect="1"/>
          </p:cNvPicPr>
          <p:nvPr/>
        </p:nvPicPr>
        <p:blipFill>
          <a:blip r:embed="rId3" cstate="print"/>
          <a:stretch>
            <a:fillRect/>
          </a:stretch>
        </p:blipFill>
        <p:spPr>
          <a:xfrm>
            <a:off x="1981200" y="1304618"/>
            <a:ext cx="6680200" cy="5172382"/>
          </a:xfrm>
          <a:prstGeom prst="rect">
            <a:avLst/>
          </a:prstGeom>
        </p:spPr>
      </p:pic>
      <p:sp>
        <p:nvSpPr>
          <p:cNvPr id="9" name="TextBox 8"/>
          <p:cNvSpPr txBox="1"/>
          <p:nvPr/>
        </p:nvSpPr>
        <p:spPr>
          <a:xfrm>
            <a:off x="254055" y="381000"/>
            <a:ext cx="8661345" cy="646331"/>
          </a:xfrm>
          <a:prstGeom prst="rect">
            <a:avLst/>
          </a:prstGeom>
          <a:solidFill>
            <a:schemeClr val="tx2">
              <a:lumMod val="20000"/>
              <a:lumOff val="80000"/>
            </a:schemeClr>
          </a:solidFill>
        </p:spPr>
        <p:txBody>
          <a:bodyPr wrap="none" rtlCol="0">
            <a:spAutoFit/>
          </a:bodyPr>
          <a:lstStyle/>
          <a:p>
            <a:r>
              <a:rPr lang="bn-BD" sz="3600" dirty="0" smtClean="0">
                <a:latin typeface="NikoshBAN" pitchFamily="2" charset="0"/>
                <a:cs typeface="NikoshBAN" pitchFamily="2" charset="0"/>
              </a:rPr>
              <a:t>কম্পিউটার ও অন্যান্য ইলেক্ট্রনিক্স যন্ত্র নিরাপদে রাখার কৌশল</a:t>
            </a:r>
            <a:endParaRPr lang="en-US" sz="3600" dirty="0">
              <a:latin typeface="NikoshBAN" pitchFamily="2" charset="0"/>
              <a:cs typeface="NikoshBAN" pitchFamily="2" charset="0"/>
            </a:endParaRPr>
          </a:p>
        </p:txBody>
      </p:sp>
      <p:sp>
        <p:nvSpPr>
          <p:cNvPr id="10" name="TextBox 9"/>
          <p:cNvSpPr txBox="1"/>
          <p:nvPr/>
        </p:nvSpPr>
        <p:spPr>
          <a:xfrm>
            <a:off x="1295400" y="5486400"/>
            <a:ext cx="4471096"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খালি বা ভেজা হাতে ধরা উচিত নয়</a:t>
            </a:r>
            <a:endParaRPr lang="en-US" sz="3200" dirty="0">
              <a:latin typeface="NikoshBAN" pitchFamily="2" charset="0"/>
              <a:cs typeface="NikoshBAN" pitchFamily="2" charset="0"/>
            </a:endParaRPr>
          </a:p>
        </p:txBody>
      </p:sp>
      <p:sp>
        <p:nvSpPr>
          <p:cNvPr id="11" name="TextBox 10"/>
          <p:cNvSpPr txBox="1"/>
          <p:nvPr/>
        </p:nvSpPr>
        <p:spPr>
          <a:xfrm>
            <a:off x="4343400" y="4572000"/>
            <a:ext cx="2781531"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বিজ্ঞান সম্মত কৌশল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231169" y="304800"/>
            <a:ext cx="1874231"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3600" dirty="0" err="1" smtClean="0">
                <a:latin typeface="NikoshBAN" pitchFamily="2" charset="0"/>
                <a:cs typeface="NikoshBAN" pitchFamily="2" charset="0"/>
              </a:rPr>
              <a:t>দলগত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endParaRPr lang="en-US" sz="3600" dirty="0">
              <a:latin typeface="NikoshBAN" pitchFamily="2" charset="0"/>
              <a:cs typeface="NikoshBAN" pitchFamily="2" charset="0"/>
            </a:endParaRPr>
          </a:p>
        </p:txBody>
      </p:sp>
      <p:sp>
        <p:nvSpPr>
          <p:cNvPr id="8" name="TextBox 7"/>
          <p:cNvSpPr txBox="1"/>
          <p:nvPr/>
        </p:nvSpPr>
        <p:spPr>
          <a:xfrm>
            <a:off x="762000" y="4972050"/>
            <a:ext cx="7620000" cy="1077218"/>
          </a:xfrm>
          <a:prstGeom prst="rect">
            <a:avLst/>
          </a:prstGeom>
          <a:solidFill>
            <a:schemeClr val="tx2">
              <a:lumMod val="20000"/>
              <a:lumOff val="80000"/>
            </a:schemeClr>
          </a:solidFill>
        </p:spPr>
        <p:txBody>
          <a:bodyPr wrap="square" rtlCol="0">
            <a:spAutoFit/>
          </a:bodyPr>
          <a:lstStyle/>
          <a:p>
            <a:r>
              <a:rPr lang="bn-BD" sz="3200" dirty="0" smtClean="0">
                <a:latin typeface="NikoshBAN" pitchFamily="2" charset="0"/>
                <a:cs typeface="NikoshBAN" pitchFamily="2" charset="0"/>
              </a:rPr>
              <a:t>প্রদর্শিত চিত্রে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বিদ্যুৎ লাইনের খুঁটির সাথে তীর চিহ্নিত তারটি কেন ব্যবহার করা হয়েছে? ব্যাখ্যা কর।</a:t>
            </a:r>
            <a:endParaRPr lang="en-US" sz="3200" dirty="0">
              <a:latin typeface="NikoshBAN" pitchFamily="2" charset="0"/>
              <a:cs typeface="NikoshBAN" pitchFamily="2" charset="0"/>
            </a:endParaRPr>
          </a:p>
        </p:txBody>
      </p:sp>
      <p:pic>
        <p:nvPicPr>
          <p:cNvPr id="9" name="Picture 8" descr="article-0-129FAF24000005DC-166_468x455.jpg"/>
          <p:cNvPicPr>
            <a:picLocks noChangeAspect="1"/>
          </p:cNvPicPr>
          <p:nvPr/>
        </p:nvPicPr>
        <p:blipFill>
          <a:blip r:embed="rId3" cstate="print"/>
          <a:stretch>
            <a:fillRect/>
          </a:stretch>
        </p:blipFill>
        <p:spPr>
          <a:xfrm>
            <a:off x="2590800" y="1059391"/>
            <a:ext cx="3962400" cy="3852333"/>
          </a:xfrm>
          <a:prstGeom prst="rect">
            <a:avLst/>
          </a:prstGeom>
        </p:spPr>
      </p:pic>
      <p:sp>
        <p:nvSpPr>
          <p:cNvPr id="11" name="Left Arrow 10"/>
          <p:cNvSpPr/>
          <p:nvPr/>
        </p:nvSpPr>
        <p:spPr>
          <a:xfrm>
            <a:off x="4648200" y="3810000"/>
            <a:ext cx="8382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614516" y="304800"/>
            <a:ext cx="1552028"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000" spc="300" dirty="0" err="1" smtClean="0">
                <a:latin typeface="NikoshBAN" pitchFamily="2" charset="0"/>
                <a:cs typeface="NikoshBAN" pitchFamily="2" charset="0"/>
              </a:rPr>
              <a:t>মূল্যায়ন</a:t>
            </a:r>
            <a:endParaRPr lang="en-US" sz="4000" spc="300" dirty="0">
              <a:latin typeface="NikoshBAN" pitchFamily="2" charset="0"/>
              <a:cs typeface="NikoshBAN" pitchFamily="2" charset="0"/>
            </a:endParaRPr>
          </a:p>
        </p:txBody>
      </p:sp>
      <p:pic>
        <p:nvPicPr>
          <p:cNvPr id="5" name="Picture 4" descr="Arcing_pickup_shoe.jpg"/>
          <p:cNvPicPr>
            <a:picLocks noChangeAspect="1"/>
          </p:cNvPicPr>
          <p:nvPr/>
        </p:nvPicPr>
        <p:blipFill>
          <a:blip r:embed="rId3" cstate="print"/>
          <a:stretch>
            <a:fillRect/>
          </a:stretch>
        </p:blipFill>
        <p:spPr>
          <a:xfrm>
            <a:off x="304800" y="3005614"/>
            <a:ext cx="4953000" cy="3547586"/>
          </a:xfrm>
          <a:prstGeom prst="rect">
            <a:avLst/>
          </a:prstGeom>
          <a:ln w="28575">
            <a:solidFill>
              <a:schemeClr val="tx1"/>
            </a:solidFill>
          </a:ln>
        </p:spPr>
      </p:pic>
      <p:sp>
        <p:nvSpPr>
          <p:cNvPr id="7" name="TextBox 6"/>
          <p:cNvSpPr txBox="1"/>
          <p:nvPr/>
        </p:nvSpPr>
        <p:spPr>
          <a:xfrm>
            <a:off x="5410200" y="4301014"/>
            <a:ext cx="3239990"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চিত্রের ঘটনাটি কেন ঘটেছে?</a:t>
            </a:r>
            <a:endParaRPr lang="en-US" sz="2800" dirty="0">
              <a:latin typeface="NikoshBAN" pitchFamily="2" charset="0"/>
              <a:cs typeface="NikoshBAN" pitchFamily="2" charset="0"/>
            </a:endParaRPr>
          </a:p>
        </p:txBody>
      </p:sp>
      <p:sp>
        <p:nvSpPr>
          <p:cNvPr id="8" name="TextBox 7"/>
          <p:cNvSpPr txBox="1"/>
          <p:nvPr/>
        </p:nvSpPr>
        <p:spPr>
          <a:xfrm>
            <a:off x="304800" y="1167825"/>
            <a:ext cx="8326318"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বজ্রপাতের হাত থেকে ঘর-বাড়িকে রক্ষার জন্য কী করা প্রয়োজন? </a:t>
            </a:r>
            <a:endParaRPr lang="en-US" sz="3200" dirty="0">
              <a:latin typeface="NikoshBAN" pitchFamily="2" charset="0"/>
              <a:cs typeface="NikoshBAN" pitchFamily="2" charset="0"/>
            </a:endParaRPr>
          </a:p>
        </p:txBody>
      </p:sp>
      <p:sp>
        <p:nvSpPr>
          <p:cNvPr id="9" name="TextBox 8"/>
          <p:cNvSpPr txBox="1"/>
          <p:nvPr/>
        </p:nvSpPr>
        <p:spPr>
          <a:xfrm>
            <a:off x="304800" y="1905000"/>
            <a:ext cx="8586005"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ডাক্তার অপারেশন করার সময় রাবারের জুতা ব্যবহার করেন কেন?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04800" y="2743200"/>
            <a:ext cx="8534400" cy="1077218"/>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দৈন্দিন জীবনে ব্যবহার হয় এমন কোন কোন ক্ষেত্রে স্থির বিদ্যুৎ </a:t>
            </a:r>
          </a:p>
          <a:p>
            <a:r>
              <a:rPr lang="bn-BD" sz="3200" dirty="0" smtClean="0">
                <a:latin typeface="NikoshBAN" pitchFamily="2" charset="0"/>
                <a:cs typeface="NikoshBAN" pitchFamily="2" charset="0"/>
              </a:rPr>
              <a:t>উৎপন্ন হবার কারণে দূর্ঘটনা ঘটতে পারে সেগুলোর নাম লিখে আনবে।</a:t>
            </a:r>
            <a:endParaRPr lang="en-US" sz="3200" dirty="0">
              <a:latin typeface="NikoshBAN" pitchFamily="2" charset="0"/>
              <a:cs typeface="NikoshBAN" pitchFamily="2" charset="0"/>
            </a:endParaRPr>
          </a:p>
        </p:txBody>
      </p:sp>
      <p:sp>
        <p:nvSpPr>
          <p:cNvPr id="5" name="TextBox 4"/>
          <p:cNvSpPr txBox="1"/>
          <p:nvPr/>
        </p:nvSpPr>
        <p:spPr>
          <a:xfrm>
            <a:off x="3285271" y="304800"/>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2062103"/>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তাজুল ইসলাম, সহকারি অধ্যাপক, টিটিসি, </a:t>
            </a:r>
            <a:r>
              <a:rPr lang="bn-IN" sz="3200" dirty="0" smtClean="0">
                <a:latin typeface="Nikosh" pitchFamily="2" charset="0"/>
                <a:cs typeface="Nikosh" pitchFamily="2" charset="0"/>
              </a:rPr>
              <a:t>পাবনা</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12" name="Picture 2056" descr="19911011%20Gaviota%2036%20Lightning%20Lulu%2011x14%20l"/>
          <p:cNvPicPr>
            <a:picLocks noChangeAspect="1" noChangeArrowheads="1"/>
          </p:cNvPicPr>
          <p:nvPr/>
        </p:nvPicPr>
        <p:blipFill>
          <a:blip r:embed="rId4" cstate="print"/>
          <a:srcRect/>
          <a:stretch>
            <a:fillRect/>
          </a:stretch>
        </p:blipFill>
        <p:spPr bwMode="auto">
          <a:xfrm>
            <a:off x="0" y="0"/>
            <a:ext cx="9144000" cy="6884988"/>
          </a:xfrm>
          <a:prstGeom prst="rect">
            <a:avLst/>
          </a:prstGeom>
          <a:noFill/>
          <a:ln w="9525">
            <a:noFill/>
            <a:miter lim="800000"/>
            <a:headEnd/>
            <a:tailEnd/>
          </a:ln>
        </p:spPr>
      </p:pic>
      <p:pic>
        <p:nvPicPr>
          <p:cNvPr id="47110" name="Picture 2054" descr="lightning-gallery-18"/>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47114" name="Picture 2058" descr="lightning"/>
          <p:cNvPicPr>
            <a:picLocks noChangeAspect="1" noChangeArrowheads="1"/>
          </p:cNvPicPr>
          <p:nvPr/>
        </p:nvPicPr>
        <p:blipFill>
          <a:blip r:embed="rId6" cstate="print"/>
          <a:srcRect l="6250" t="8670" r="7513" b="11351"/>
          <a:stretch>
            <a:fillRect/>
          </a:stretch>
        </p:blipFill>
        <p:spPr bwMode="auto">
          <a:xfrm>
            <a:off x="0" y="0"/>
            <a:ext cx="9144000" cy="6896100"/>
          </a:xfrm>
          <a:prstGeom prst="rect">
            <a:avLst/>
          </a:prstGeom>
          <a:noFill/>
          <a:ln w="9525">
            <a:noFill/>
            <a:miter lim="800000"/>
            <a:headEnd/>
            <a:tailEnd/>
          </a:ln>
        </p:spPr>
      </p:pic>
      <p:sp>
        <p:nvSpPr>
          <p:cNvPr id="6" name="TextBox 5"/>
          <p:cNvSpPr txBox="1"/>
          <p:nvPr/>
        </p:nvSpPr>
        <p:spPr>
          <a:xfrm>
            <a:off x="2057400" y="838200"/>
            <a:ext cx="5328703" cy="923330"/>
          </a:xfrm>
          <a:prstGeom prst="rect">
            <a:avLst/>
          </a:prstGeom>
          <a:noFill/>
        </p:spPr>
        <p:txBody>
          <a:bodyPr wrap="none" rtlCol="0">
            <a:spAutoFit/>
          </a:bodyPr>
          <a:lstStyle/>
          <a:p>
            <a:r>
              <a:rPr lang="en-US" sz="5400" dirty="0" err="1" smtClean="0">
                <a:solidFill>
                  <a:schemeClr val="bg1"/>
                </a:solidFill>
                <a:latin typeface="NikoshBAN" pitchFamily="2" charset="0"/>
                <a:cs typeface="NikoshBAN" pitchFamily="2" charset="0"/>
              </a:rPr>
              <a:t>ছবিতে</a:t>
            </a:r>
            <a:r>
              <a:rPr lang="en-US" sz="5400" dirty="0" smtClean="0">
                <a:solidFill>
                  <a:schemeClr val="bg1"/>
                </a:solidFill>
                <a:latin typeface="NikoshBAN" pitchFamily="2" charset="0"/>
                <a:cs typeface="NikoshBAN" pitchFamily="2" charset="0"/>
              </a:rPr>
              <a:t> </a:t>
            </a:r>
            <a:r>
              <a:rPr lang="en-US" sz="5400" dirty="0" err="1" smtClean="0">
                <a:solidFill>
                  <a:schemeClr val="bg1"/>
                </a:solidFill>
                <a:latin typeface="NikoshBAN" pitchFamily="2" charset="0"/>
                <a:cs typeface="NikoshBAN" pitchFamily="2" charset="0"/>
              </a:rPr>
              <a:t>কী</a:t>
            </a:r>
            <a:r>
              <a:rPr lang="en-US" sz="5400" dirty="0" smtClean="0">
                <a:solidFill>
                  <a:schemeClr val="bg1"/>
                </a:solidFill>
                <a:latin typeface="NikoshBAN" pitchFamily="2" charset="0"/>
                <a:cs typeface="NikoshBAN" pitchFamily="2" charset="0"/>
              </a:rPr>
              <a:t> </a:t>
            </a:r>
            <a:r>
              <a:rPr lang="en-US" sz="5400" dirty="0" err="1" smtClean="0">
                <a:solidFill>
                  <a:schemeClr val="bg1"/>
                </a:solidFill>
                <a:latin typeface="NikoshBAN" pitchFamily="2" charset="0"/>
                <a:cs typeface="NikoshBAN" pitchFamily="2" charset="0"/>
              </a:rPr>
              <a:t>দেখতে</a:t>
            </a:r>
            <a:r>
              <a:rPr lang="en-US" sz="5400" dirty="0" smtClean="0">
                <a:solidFill>
                  <a:schemeClr val="bg1"/>
                </a:solidFill>
                <a:latin typeface="NikoshBAN" pitchFamily="2" charset="0"/>
                <a:cs typeface="NikoshBAN" pitchFamily="2" charset="0"/>
              </a:rPr>
              <a:t> </a:t>
            </a:r>
            <a:r>
              <a:rPr lang="en-US" sz="5400" dirty="0" err="1" smtClean="0">
                <a:solidFill>
                  <a:schemeClr val="bg1"/>
                </a:solidFill>
                <a:latin typeface="NikoshBAN" pitchFamily="2" charset="0"/>
                <a:cs typeface="NikoshBAN" pitchFamily="2" charset="0"/>
              </a:rPr>
              <a:t>পাচ্ছ</a:t>
            </a:r>
            <a:r>
              <a:rPr lang="en-US" sz="5400" dirty="0" smtClean="0">
                <a:solidFill>
                  <a:schemeClr val="bg1"/>
                </a:solidFill>
                <a:latin typeface="NikoshBAN" pitchFamily="2" charset="0"/>
                <a:cs typeface="NikoshBAN" pitchFamily="2" charset="0"/>
              </a:rPr>
              <a:t>?</a:t>
            </a:r>
            <a:endParaRPr lang="en-US" sz="5400" dirty="0">
              <a:solidFill>
                <a:schemeClr val="bg1"/>
              </a:solidFill>
              <a:latin typeface="NikoshBAN" pitchFamily="2" charset="0"/>
              <a:cs typeface="NikoshBAN" pitchFamily="2" charset="0"/>
            </a:endParaRPr>
          </a:p>
        </p:txBody>
      </p:sp>
      <p:sp>
        <p:nvSpPr>
          <p:cNvPr id="8" name="TextBox 7"/>
          <p:cNvSpPr txBox="1"/>
          <p:nvPr/>
        </p:nvSpPr>
        <p:spPr>
          <a:xfrm>
            <a:off x="1524000" y="4343400"/>
            <a:ext cx="6316153" cy="769441"/>
          </a:xfrm>
          <a:prstGeom prst="rect">
            <a:avLst/>
          </a:prstGeom>
          <a:noFill/>
        </p:spPr>
        <p:txBody>
          <a:bodyPr wrap="none" rtlCol="0">
            <a:spAutoFit/>
          </a:bodyPr>
          <a:lstStyle/>
          <a:p>
            <a:r>
              <a:rPr lang="en-US" sz="4400" dirty="0" err="1" smtClean="0">
                <a:solidFill>
                  <a:schemeClr val="bg1"/>
                </a:solidFill>
                <a:latin typeface="NikoshBAN" pitchFamily="2" charset="0"/>
                <a:cs typeface="NikoshBAN" pitchFamily="2" charset="0"/>
              </a:rPr>
              <a:t>আকাশে</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ধরনের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বিদ্যু</a:t>
            </a:r>
            <a:r>
              <a:rPr lang="en-US" sz="4400" dirty="0" smtClean="0">
                <a:solidFill>
                  <a:schemeClr val="bg1"/>
                </a:solidFill>
                <a:latin typeface="NikoshBAN" pitchFamily="2" charset="0"/>
                <a:cs typeface="NikoshBAN" pitchFamily="2" charset="0"/>
              </a:rPr>
              <a:t>ৎ </a:t>
            </a:r>
            <a:r>
              <a:rPr lang="en-US" sz="4400" dirty="0" err="1" smtClean="0">
                <a:solidFill>
                  <a:schemeClr val="bg1"/>
                </a:solidFill>
                <a:latin typeface="NikoshBAN" pitchFamily="2" charset="0"/>
                <a:cs typeface="NikoshBAN" pitchFamily="2" charset="0"/>
              </a:rPr>
              <a:t>সৃষ্টি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হয়</a:t>
            </a:r>
            <a:r>
              <a:rPr lang="en-US" sz="4400" dirty="0" smtClean="0">
                <a:solidFill>
                  <a:schemeClr val="bg1"/>
                </a:solidFill>
                <a:latin typeface="NikoshBAN" pitchFamily="2" charset="0"/>
                <a:cs typeface="NikoshBAN" pitchFamily="2" charset="0"/>
              </a:rPr>
              <a:t>?</a:t>
            </a:r>
            <a:endParaRPr lang="en-US" sz="4400" dirty="0">
              <a:solidFill>
                <a:schemeClr val="bg1"/>
              </a:solidFill>
              <a:latin typeface="NikoshBAN" pitchFamily="2" charset="0"/>
              <a:cs typeface="NikoshBAN" pitchFamily="2" charset="0"/>
            </a:endParaRPr>
          </a:p>
        </p:txBody>
      </p:sp>
      <p:sp>
        <p:nvSpPr>
          <p:cNvPr id="9" name="TextBox 8"/>
          <p:cNvSpPr txBox="1"/>
          <p:nvPr/>
        </p:nvSpPr>
        <p:spPr>
          <a:xfrm>
            <a:off x="990600" y="4419600"/>
            <a:ext cx="7310014" cy="707886"/>
          </a:xfrm>
          <a:prstGeom prst="rect">
            <a:avLst/>
          </a:prstGeom>
          <a:noFill/>
        </p:spPr>
        <p:txBody>
          <a:bodyPr wrap="none" rtlCol="0">
            <a:spAutoFit/>
          </a:bodyPr>
          <a:lstStyle/>
          <a:p>
            <a:r>
              <a:rPr lang="bn-BD" sz="4000" dirty="0" smtClean="0">
                <a:solidFill>
                  <a:schemeClr val="bg1"/>
                </a:solidFill>
                <a:latin typeface="NikoshBAN" pitchFamily="2" charset="0"/>
                <a:cs typeface="NikoshBAN" pitchFamily="2" charset="0"/>
              </a:rPr>
              <a:t>এধরনের </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বিদ্যু</a:t>
            </a:r>
            <a:r>
              <a:rPr lang="en-US" sz="4000" dirty="0" smtClean="0">
                <a:solidFill>
                  <a:schemeClr val="bg1"/>
                </a:solidFill>
                <a:latin typeface="NikoshBAN" pitchFamily="2" charset="0"/>
                <a:cs typeface="NikoshBAN" pitchFamily="2" charset="0"/>
              </a:rPr>
              <a:t>ৎ </a:t>
            </a:r>
            <a:r>
              <a:rPr lang="bn-BD" sz="4000" dirty="0" smtClean="0">
                <a:solidFill>
                  <a:schemeClr val="bg1"/>
                </a:solidFill>
                <a:latin typeface="NikoshBAN" pitchFamily="2" charset="0"/>
                <a:cs typeface="NikoshBAN" pitchFamily="2" charset="0"/>
              </a:rPr>
              <a:t>আমাদের কোন ক্ষতি করে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110"/>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0"/>
                                  </p:stCondLst>
                                  <p:childTnLst>
                                    <p:anim calcmode="discrete" valueType="str">
                                      <p:cBhvr>
                                        <p:cTn id="16" dur="100" fill="hold"/>
                                        <p:tgtEl>
                                          <p:spTgt spid="47110"/>
                                        </p:tgtEl>
                                        <p:attrNameLst>
                                          <p:attrName>style.visibility</p:attrName>
                                        </p:attrNameLst>
                                      </p:cBhvr>
                                      <p:tavLst>
                                        <p:tav tm="0">
                                          <p:val>
                                            <p:strVal val="hidden"/>
                                          </p:val>
                                        </p:tav>
                                        <p:tav tm="50000">
                                          <p:val>
                                            <p:strVal val="visible"/>
                                          </p:val>
                                        </p:tav>
                                      </p:tavLst>
                                    </p:anim>
                                  </p:childTnLst>
                                </p:cTn>
                              </p:par>
                            </p:childTnLst>
                          </p:cTn>
                        </p:par>
                        <p:par>
                          <p:cTn id="17" fill="hold">
                            <p:stCondLst>
                              <p:cond delay="300"/>
                            </p:stCondLst>
                            <p:childTnLst>
                              <p:par>
                                <p:cTn id="18" presetID="1" presetClass="exit" presetSubtype="0" fill="hold" nodeType="afterEffect">
                                  <p:stCondLst>
                                    <p:cond delay="0"/>
                                  </p:stCondLst>
                                  <p:childTnLst>
                                    <p:set>
                                      <p:cBhvr>
                                        <p:cTn id="19" dur="1" fill="hold">
                                          <p:stCondLst>
                                            <p:cond delay="0"/>
                                          </p:stCondLst>
                                        </p:cTn>
                                        <p:tgtEl>
                                          <p:spTgt spid="47110"/>
                                        </p:tgtEl>
                                        <p:attrNameLst>
                                          <p:attrName>style.visibility</p:attrName>
                                        </p:attrNameLst>
                                      </p:cBhvr>
                                      <p:to>
                                        <p:strVal val="hidden"/>
                                      </p:to>
                                    </p:set>
                                  </p:childTnLst>
                                </p:cTn>
                              </p:par>
                            </p:childTnLst>
                          </p:cTn>
                        </p:par>
                        <p:par>
                          <p:cTn id="20" fill="hold">
                            <p:stCondLst>
                              <p:cond delay="300"/>
                            </p:stCondLst>
                            <p:childTnLst>
                              <p:par>
                                <p:cTn id="21" presetID="1" presetClass="entr" presetSubtype="0" fill="hold" nodeType="afterEffect">
                                  <p:stCondLst>
                                    <p:cond delay="2000"/>
                                  </p:stCondLst>
                                  <p:childTnLst>
                                    <p:set>
                                      <p:cBhvr>
                                        <p:cTn id="22" dur="1" fill="hold">
                                          <p:stCondLst>
                                            <p:cond delay="0"/>
                                          </p:stCondLst>
                                        </p:cTn>
                                        <p:tgtEl>
                                          <p:spTgt spid="47112"/>
                                        </p:tgtEl>
                                        <p:attrNameLst>
                                          <p:attrName>style.visibility</p:attrName>
                                        </p:attrNameLst>
                                      </p:cBhvr>
                                      <p:to>
                                        <p:strVal val="visible"/>
                                      </p:to>
                                    </p:set>
                                  </p:childTnLst>
                                </p:cTn>
                              </p:par>
                            </p:childTnLst>
                          </p:cTn>
                        </p:par>
                        <p:par>
                          <p:cTn id="23" fill="hold">
                            <p:stCondLst>
                              <p:cond delay="2300"/>
                            </p:stCondLst>
                            <p:childTnLst>
                              <p:par>
                                <p:cTn id="24" presetID="35" presetClass="emph" presetSubtype="0" repeatCount="4000" fill="hold" nodeType="afterEffect">
                                  <p:stCondLst>
                                    <p:cond delay="0"/>
                                  </p:stCondLst>
                                  <p:childTnLst>
                                    <p:anim calcmode="discrete" valueType="str">
                                      <p:cBhvr>
                                        <p:cTn id="25" dur="100" fill="hold"/>
                                        <p:tgtEl>
                                          <p:spTgt spid="47112"/>
                                        </p:tgtEl>
                                        <p:attrNameLst>
                                          <p:attrName>style.visibility</p:attrName>
                                        </p:attrNameLst>
                                      </p:cBhvr>
                                      <p:tavLst>
                                        <p:tav tm="0">
                                          <p:val>
                                            <p:strVal val="hidden"/>
                                          </p:val>
                                        </p:tav>
                                        <p:tav tm="50000">
                                          <p:val>
                                            <p:strVal val="visible"/>
                                          </p:val>
                                        </p:tav>
                                      </p:tavLst>
                                    </p:anim>
                                  </p:childTnLst>
                                  <p:subTnLst>
                                    <p:audio>
                                      <p:cMediaNode vol="100000">
                                        <p:cTn display="0" masterRel="sameClick">
                                          <p:stCondLst>
                                            <p:cond evt="begin" delay="0">
                                              <p:tn val="24"/>
                                            </p:cond>
                                          </p:stCondLst>
                                          <p:endCondLst>
                                            <p:cond evt="onStopAudio" delay="0">
                                              <p:tgtEl>
                                                <p:sldTgt/>
                                              </p:tgtEl>
                                            </p:cond>
                                          </p:endCondLst>
                                        </p:cTn>
                                        <p:tgtEl>
                                          <p:sndTgt r:embed="rId3" name="ThunderSound 1.wav"/>
                                        </p:tgtEl>
                                      </p:cMediaNode>
                                    </p:audio>
                                  </p:subTnLst>
                                </p:cTn>
                              </p:par>
                            </p:childTnLst>
                          </p:cTn>
                        </p:par>
                        <p:par>
                          <p:cTn id="26" fill="hold">
                            <p:stCondLst>
                              <p:cond delay="2700"/>
                            </p:stCondLst>
                            <p:childTnLst>
                              <p:par>
                                <p:cTn id="27" presetID="1" presetClass="exit" presetSubtype="0" fill="hold" nodeType="afterEffect">
                                  <p:stCondLst>
                                    <p:cond delay="0"/>
                                  </p:stCondLst>
                                  <p:childTnLst>
                                    <p:set>
                                      <p:cBhvr>
                                        <p:cTn id="28" dur="1" fill="hold">
                                          <p:stCondLst>
                                            <p:cond delay="0"/>
                                          </p:stCondLst>
                                        </p:cTn>
                                        <p:tgtEl>
                                          <p:spTgt spid="47112"/>
                                        </p:tgtEl>
                                        <p:attrNameLst>
                                          <p:attrName>style.visibility</p:attrName>
                                        </p:attrNameLst>
                                      </p:cBhvr>
                                      <p:to>
                                        <p:strVal val="hidden"/>
                                      </p:to>
                                    </p:set>
                                  </p:childTnLst>
                                </p:cTn>
                              </p:par>
                            </p:childTnLst>
                          </p:cTn>
                        </p:par>
                        <p:par>
                          <p:cTn id="29" fill="hold">
                            <p:stCondLst>
                              <p:cond delay="2700"/>
                            </p:stCondLst>
                            <p:childTnLst>
                              <p:par>
                                <p:cTn id="30" presetID="1" presetClass="entr" presetSubtype="0" fill="hold" nodeType="afterEffect">
                                  <p:stCondLst>
                                    <p:cond delay="1500"/>
                                  </p:stCondLst>
                                  <p:childTnLst>
                                    <p:set>
                                      <p:cBhvr>
                                        <p:cTn id="31" dur="1" fill="hold">
                                          <p:stCondLst>
                                            <p:cond delay="0"/>
                                          </p:stCondLst>
                                        </p:cTn>
                                        <p:tgtEl>
                                          <p:spTgt spid="47114"/>
                                        </p:tgtEl>
                                        <p:attrNameLst>
                                          <p:attrName>style.visibility</p:attrName>
                                        </p:attrNameLst>
                                      </p:cBhvr>
                                      <p:to>
                                        <p:strVal val="visible"/>
                                      </p:to>
                                    </p:set>
                                  </p:childTnLst>
                                </p:cTn>
                              </p:par>
                            </p:childTnLst>
                          </p:cTn>
                        </p:par>
                        <p:par>
                          <p:cTn id="32" fill="hold">
                            <p:stCondLst>
                              <p:cond delay="4200"/>
                            </p:stCondLst>
                            <p:childTnLst>
                              <p:par>
                                <p:cTn id="33" presetID="35" presetClass="emph" presetSubtype="0" repeatCount="4000" fill="hold" nodeType="afterEffect">
                                  <p:stCondLst>
                                    <p:cond delay="0"/>
                                  </p:stCondLst>
                                  <p:childTnLst>
                                    <p:anim calcmode="discrete" valueType="str">
                                      <p:cBhvr>
                                        <p:cTn id="34" dur="120" fill="hold"/>
                                        <p:tgtEl>
                                          <p:spTgt spid="47114"/>
                                        </p:tgtEl>
                                        <p:attrNameLst>
                                          <p:attrName>style.visibility</p:attrName>
                                        </p:attrNameLst>
                                      </p:cBhvr>
                                      <p:tavLst>
                                        <p:tav tm="0">
                                          <p:val>
                                            <p:strVal val="hidden"/>
                                          </p:val>
                                        </p:tav>
                                        <p:tav tm="50000">
                                          <p:val>
                                            <p:strVal val="visible"/>
                                          </p:val>
                                        </p:tav>
                                      </p:tavLst>
                                    </p:anim>
                                  </p:childTnLst>
                                </p:cTn>
                              </p:par>
                            </p:childTnLst>
                          </p:cTn>
                        </p:par>
                        <p:par>
                          <p:cTn id="35" fill="hold">
                            <p:stCondLst>
                              <p:cond delay="4680"/>
                            </p:stCondLst>
                            <p:childTnLst>
                              <p:par>
                                <p:cTn id="36" presetID="1" presetClass="exit" presetSubtype="0" fill="hold" nodeType="afterEffect">
                                  <p:stCondLst>
                                    <p:cond delay="0"/>
                                  </p:stCondLst>
                                  <p:childTnLst>
                                    <p:set>
                                      <p:cBhvr>
                                        <p:cTn id="37" dur="1" fill="hold">
                                          <p:stCondLst>
                                            <p:cond delay="0"/>
                                          </p:stCondLst>
                                        </p:cTn>
                                        <p:tgtEl>
                                          <p:spTgt spid="471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Effect transition="in" filter="fade">
                                      <p:cBhvr>
                                        <p:cTn id="44"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iberoptic"/>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828800" y="1905000"/>
            <a:ext cx="5529078" cy="769441"/>
          </a:xfrm>
          <a:prstGeom prst="rect">
            <a:avLst/>
          </a:prstGeom>
          <a:solidFill>
            <a:schemeClr val="accent4">
              <a:lumMod val="20000"/>
              <a:lumOff val="80000"/>
            </a:schemeClr>
          </a:solidFill>
        </p:spPr>
        <p:txBody>
          <a:bodyPr wrap="none" rtlCol="0">
            <a:spAutoFit/>
          </a:bodyPr>
          <a:lstStyle/>
          <a:p>
            <a:r>
              <a:rPr lang="bn-BD" sz="4400" dirty="0" smtClean="0">
                <a:latin typeface="NikoshBAN" pitchFamily="2" charset="0"/>
                <a:cs typeface="NikoshBAN" pitchFamily="2" charset="0"/>
              </a:rPr>
              <a:t>স্থির তড়িতের বিপদ ও সতর্কতা</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7" name="TextBox 86"/>
          <p:cNvSpPr txBox="1"/>
          <p:nvPr/>
        </p:nvSpPr>
        <p:spPr>
          <a:xfrm>
            <a:off x="690816" y="1905000"/>
            <a:ext cx="4362092" cy="707886"/>
          </a:xfrm>
          <a:prstGeom prst="rect">
            <a:avLst/>
          </a:prstGeom>
          <a:solidFill>
            <a:schemeClr val="accent3">
              <a:lumMod val="20000"/>
              <a:lumOff val="80000"/>
            </a:schemeClr>
          </a:solidFill>
        </p:spPr>
        <p:txBody>
          <a:bodyPr wrap="none" rtlCol="0">
            <a:spAutoFit/>
          </a:bodyPr>
          <a:lstStyle/>
          <a:p>
            <a:r>
              <a:rPr lang="en-US" sz="4000" dirty="0" smtClean="0">
                <a:latin typeface="NikoshBAN" pitchFamily="2" charset="0"/>
                <a:cs typeface="NikoshBAN" pitchFamily="2" charset="0"/>
              </a:rPr>
              <a:t>এ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sym typeface="Webdings"/>
              </a:rPr>
              <a:t>…</a:t>
            </a:r>
            <a:endParaRPr lang="en-US" sz="4000" dirty="0">
              <a:latin typeface="NikoshBAN" pitchFamily="2" charset="0"/>
              <a:cs typeface="NikoshBAN" pitchFamily="2" charset="0"/>
            </a:endParaRPr>
          </a:p>
        </p:txBody>
      </p:sp>
      <p:sp>
        <p:nvSpPr>
          <p:cNvPr id="17" name="TextBox 16"/>
          <p:cNvSpPr txBox="1"/>
          <p:nvPr/>
        </p:nvSpPr>
        <p:spPr>
          <a:xfrm>
            <a:off x="523528" y="2935069"/>
            <a:ext cx="7401272" cy="646331"/>
          </a:xfrm>
          <a:prstGeom prst="rect">
            <a:avLst/>
          </a:prstGeom>
          <a:solidFill>
            <a:schemeClr val="accent5">
              <a:lumMod val="40000"/>
              <a:lumOff val="60000"/>
            </a:schemeClr>
          </a:solidFill>
        </p:spPr>
        <p:txBody>
          <a:bodyPr wrap="square" rtlCol="0">
            <a:spAutoFit/>
          </a:bodyPr>
          <a:lstStyle/>
          <a:p>
            <a:pPr>
              <a:buFont typeface="Wingdings" pitchFamily="2" charset="2"/>
              <a:buChar char="Ø"/>
            </a:pPr>
            <a:r>
              <a:rPr lang="bn-BD" sz="3600" dirty="0" smtClean="0">
                <a:latin typeface="NikoshBAN" pitchFamily="2" charset="0"/>
                <a:cs typeface="NikoshBAN" pitchFamily="2" charset="0"/>
                <a:sym typeface="Webdings"/>
              </a:rPr>
              <a:t> স্থির তড়িতের বিপদ স</a:t>
            </a:r>
            <a:r>
              <a:rPr lang="en-US" sz="3600" dirty="0" err="1" smtClean="0">
                <a:latin typeface="NikoshBAN" pitchFamily="2" charset="0"/>
                <a:cs typeface="NikoshBAN" pitchFamily="2" charset="0"/>
                <a:sym typeface="Webdings"/>
              </a:rPr>
              <a:t>ম্প</a:t>
            </a:r>
            <a:r>
              <a:rPr lang="bn-BD" sz="3600" dirty="0" smtClean="0">
                <a:latin typeface="NikoshBAN" pitchFamily="2" charset="0"/>
                <a:cs typeface="NikoshBAN" pitchFamily="2" charset="0"/>
                <a:sym typeface="Webdings"/>
              </a:rPr>
              <a:t>র্কে বর্ণনা করতে পারবে</a:t>
            </a:r>
            <a:endParaRPr lang="en-US" sz="36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23529" y="4114800"/>
            <a:ext cx="7665881" cy="1200329"/>
          </a:xfrm>
          <a:prstGeom prst="rect">
            <a:avLst/>
          </a:prstGeom>
          <a:solidFill>
            <a:schemeClr val="accent5">
              <a:lumMod val="60000"/>
              <a:lumOff val="40000"/>
            </a:schemeClr>
          </a:solidFill>
        </p:spPr>
        <p:txBody>
          <a:bodyPr wrap="none" rtlCol="0">
            <a:spAutoFit/>
          </a:bodyPr>
          <a:lstStyle/>
          <a:p>
            <a:pPr>
              <a:buFont typeface="Wingdings" pitchFamily="2" charset="2"/>
              <a:buChar char="Ø"/>
            </a:pPr>
            <a:r>
              <a:rPr lang="bn-BD" sz="3600" dirty="0" smtClean="0">
                <a:latin typeface="NikoshBAN" pitchFamily="2" charset="0"/>
                <a:cs typeface="NikoshBAN" pitchFamily="2" charset="0"/>
                <a:sym typeface="Webdings"/>
              </a:rPr>
              <a:t> স্থির তড়িতের বিপদজনক ঝুঁকি হতে রক্ষার কৌশল</a:t>
            </a:r>
          </a:p>
          <a:p>
            <a:r>
              <a:rPr lang="bn-BD" sz="3600" dirty="0" smtClean="0">
                <a:latin typeface="NikoshBAN" pitchFamily="2" charset="0"/>
                <a:cs typeface="NikoshBAN" pitchFamily="2" charset="0"/>
                <a:sym typeface="Webdings"/>
              </a:rPr>
              <a:t>    ব্যাখ্যা করতে পারবে </a:t>
            </a:r>
            <a:r>
              <a:rPr lang="en-US" sz="3600" dirty="0" smtClean="0">
                <a:latin typeface="NikoshBAN" pitchFamily="2" charset="0"/>
                <a:cs typeface="NikoshBAN" pitchFamily="2" charset="0"/>
                <a:sym typeface="Webdings"/>
              </a:rPr>
              <a:t>।</a:t>
            </a:r>
            <a:endParaRPr lang="en-US" sz="3600" dirty="0">
              <a:latin typeface="NikoshBAN" pitchFamily="2" charset="0"/>
              <a:cs typeface="NikoshBAN" pitchFamily="2" charset="0"/>
            </a:endParaRPr>
          </a:p>
        </p:txBody>
      </p:sp>
      <p:sp>
        <p:nvSpPr>
          <p:cNvPr id="6" name="TextBox 5"/>
          <p:cNvSpPr txBox="1"/>
          <p:nvPr/>
        </p:nvSpPr>
        <p:spPr>
          <a:xfrm>
            <a:off x="3581400" y="609600"/>
            <a:ext cx="1622560" cy="707886"/>
          </a:xfrm>
          <a:prstGeom prst="rect">
            <a:avLst/>
          </a:prstGeom>
          <a:solidFill>
            <a:schemeClr val="tx2">
              <a:lumMod val="40000"/>
              <a:lumOff val="60000"/>
            </a:schemeClr>
          </a:solid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1" descr="800px-Anvil_shaped_cumulus_panorama_edit_crop.jpg"/>
          <p:cNvPicPr>
            <a:picLocks noChangeAspect="1"/>
          </p:cNvPicPr>
          <p:nvPr/>
        </p:nvPicPr>
        <p:blipFill>
          <a:blip r:embed="rId4" cstate="print"/>
          <a:stretch>
            <a:fillRect/>
          </a:stretch>
        </p:blipFill>
        <p:spPr>
          <a:xfrm>
            <a:off x="382856" y="696768"/>
            <a:ext cx="8311324" cy="3418032"/>
          </a:xfrm>
          <a:prstGeom prst="rect">
            <a:avLst/>
          </a:prstGeom>
        </p:spPr>
      </p:pic>
      <p:sp>
        <p:nvSpPr>
          <p:cNvPr id="14" name="TextBox 13"/>
          <p:cNvSpPr txBox="1"/>
          <p:nvPr/>
        </p:nvSpPr>
        <p:spPr>
          <a:xfrm>
            <a:off x="2590800" y="381000"/>
            <a:ext cx="3980577"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বজ্রপাত কীভাবে সংঘটিত হয়?</a:t>
            </a:r>
            <a:endParaRPr lang="en-US" sz="3200" dirty="0">
              <a:latin typeface="NikoshBAN" pitchFamily="2" charset="0"/>
              <a:cs typeface="NikoshBAN" pitchFamily="2" charset="0"/>
            </a:endParaRPr>
          </a:p>
        </p:txBody>
      </p:sp>
      <p:pic>
        <p:nvPicPr>
          <p:cNvPr id="15" name="Picture 14" descr="Cloud.png"/>
          <p:cNvPicPr>
            <a:picLocks noChangeAspect="1"/>
          </p:cNvPicPr>
          <p:nvPr/>
        </p:nvPicPr>
        <p:blipFill>
          <a:blip r:embed="rId5" cstate="print"/>
          <a:stretch>
            <a:fillRect/>
          </a:stretch>
        </p:blipFill>
        <p:spPr>
          <a:xfrm>
            <a:off x="2286000" y="1066800"/>
            <a:ext cx="1324502" cy="770374"/>
          </a:xfrm>
          <a:prstGeom prst="rect">
            <a:avLst/>
          </a:prstGeom>
          <a:effectLst>
            <a:softEdge rad="63500"/>
          </a:effectLst>
        </p:spPr>
      </p:pic>
      <p:pic>
        <p:nvPicPr>
          <p:cNvPr id="16" name="Picture 15" descr="Cloud.png"/>
          <p:cNvPicPr>
            <a:picLocks noChangeAspect="1"/>
          </p:cNvPicPr>
          <p:nvPr/>
        </p:nvPicPr>
        <p:blipFill>
          <a:blip r:embed="rId5" cstate="print"/>
          <a:stretch>
            <a:fillRect/>
          </a:stretch>
        </p:blipFill>
        <p:spPr>
          <a:xfrm>
            <a:off x="4648200" y="1143000"/>
            <a:ext cx="1723498" cy="1002443"/>
          </a:xfrm>
          <a:prstGeom prst="rect">
            <a:avLst/>
          </a:prstGeom>
          <a:effectLst>
            <a:softEdge rad="63500"/>
          </a:effectLst>
        </p:spPr>
      </p:pic>
      <p:pic>
        <p:nvPicPr>
          <p:cNvPr id="17" name="Picture 16" descr="Cloud.png"/>
          <p:cNvPicPr>
            <a:picLocks noChangeAspect="1"/>
          </p:cNvPicPr>
          <p:nvPr/>
        </p:nvPicPr>
        <p:blipFill>
          <a:blip r:embed="rId5" cstate="print"/>
          <a:stretch>
            <a:fillRect/>
          </a:stretch>
        </p:blipFill>
        <p:spPr>
          <a:xfrm>
            <a:off x="1447800" y="1828800"/>
            <a:ext cx="2161673" cy="1257300"/>
          </a:xfrm>
          <a:prstGeom prst="rect">
            <a:avLst/>
          </a:prstGeom>
          <a:effectLst>
            <a:softEdge rad="63500"/>
          </a:effectLst>
        </p:spPr>
      </p:pic>
      <p:pic>
        <p:nvPicPr>
          <p:cNvPr id="18" name="Picture 17" descr="Cloud.png"/>
          <p:cNvPicPr>
            <a:picLocks noChangeAspect="1"/>
          </p:cNvPicPr>
          <p:nvPr/>
        </p:nvPicPr>
        <p:blipFill>
          <a:blip r:embed="rId5" cstate="print"/>
          <a:stretch>
            <a:fillRect/>
          </a:stretch>
        </p:blipFill>
        <p:spPr>
          <a:xfrm flipH="1">
            <a:off x="4343400" y="1759807"/>
            <a:ext cx="2214787" cy="1288193"/>
          </a:xfrm>
          <a:prstGeom prst="rect">
            <a:avLst/>
          </a:prstGeom>
          <a:effectLst>
            <a:softEdge rad="63500"/>
          </a:effectLst>
        </p:spPr>
      </p:pic>
      <p:pic>
        <p:nvPicPr>
          <p:cNvPr id="19" name="Picture 18" descr="Thunder.gif"/>
          <p:cNvPicPr>
            <a:picLocks noChangeAspect="1"/>
          </p:cNvPicPr>
          <p:nvPr/>
        </p:nvPicPr>
        <p:blipFill>
          <a:blip r:embed="rId6" cstate="print"/>
          <a:stretch>
            <a:fillRect/>
          </a:stretch>
        </p:blipFill>
        <p:spPr>
          <a:xfrm>
            <a:off x="4438650" y="1066800"/>
            <a:ext cx="3333750" cy="2772932"/>
          </a:xfrm>
          <a:prstGeom prst="rect">
            <a:avLst/>
          </a:prstGeom>
          <a:effectLst>
            <a:softEdge rad="127000"/>
          </a:effectLst>
        </p:spPr>
      </p:pic>
      <p:pic>
        <p:nvPicPr>
          <p:cNvPr id="20" name="Picture 19" descr="Animated-gif-question-mark-in-flashing-head-picture-moving.gif"/>
          <p:cNvPicPr>
            <a:picLocks noChangeAspect="1"/>
          </p:cNvPicPr>
          <p:nvPr/>
        </p:nvPicPr>
        <p:blipFill>
          <a:blip r:embed="rId7" cstate="print"/>
          <a:stretch>
            <a:fillRect/>
          </a:stretch>
        </p:blipFill>
        <p:spPr>
          <a:xfrm>
            <a:off x="6477000" y="1066800"/>
            <a:ext cx="685800" cy="685800"/>
          </a:xfrm>
          <a:prstGeom prst="rect">
            <a:avLst/>
          </a:prstGeom>
        </p:spPr>
      </p:pic>
      <p:pic>
        <p:nvPicPr>
          <p:cNvPr id="10" name="Picture 9" descr="Thunder-Flow.gif"/>
          <p:cNvPicPr>
            <a:picLocks noChangeAspect="1"/>
          </p:cNvPicPr>
          <p:nvPr/>
        </p:nvPicPr>
        <p:blipFill>
          <a:blip r:embed="rId8" cstate="print"/>
          <a:stretch>
            <a:fillRect/>
          </a:stretch>
        </p:blipFill>
        <p:spPr>
          <a:xfrm>
            <a:off x="381000" y="685800"/>
            <a:ext cx="4400550" cy="3284369"/>
          </a:xfrm>
          <a:prstGeom prst="rect">
            <a:avLst/>
          </a:prstGeom>
          <a:effectLst>
            <a:softEdge rad="127000"/>
          </a:effectLst>
        </p:spPr>
      </p:pic>
      <p:grpSp>
        <p:nvGrpSpPr>
          <p:cNvPr id="13" name="Group 12"/>
          <p:cNvGrpSpPr/>
          <p:nvPr/>
        </p:nvGrpSpPr>
        <p:grpSpPr>
          <a:xfrm>
            <a:off x="3962400" y="1626736"/>
            <a:ext cx="2247900" cy="2183264"/>
            <a:chOff x="3124200" y="4572000"/>
            <a:chExt cx="2247900" cy="2183264"/>
          </a:xfrm>
        </p:grpSpPr>
        <p:pic>
          <p:nvPicPr>
            <p:cNvPr id="11" name="Picture 10" descr="Thunder-Heat-2.png"/>
            <p:cNvPicPr>
              <a:picLocks noChangeAspect="1"/>
            </p:cNvPicPr>
            <p:nvPr/>
          </p:nvPicPr>
          <p:blipFill>
            <a:blip r:embed="rId9" cstate="print"/>
            <a:stretch>
              <a:fillRect/>
            </a:stretch>
          </p:blipFill>
          <p:spPr>
            <a:xfrm>
              <a:off x="3429000" y="4800600"/>
              <a:ext cx="1695450" cy="1792585"/>
            </a:xfrm>
            <a:prstGeom prst="rect">
              <a:avLst/>
            </a:prstGeom>
          </p:spPr>
        </p:pic>
        <p:pic>
          <p:nvPicPr>
            <p:cNvPr id="12" name="Picture 11" descr="Thunder-Heat-3.png"/>
            <p:cNvPicPr>
              <a:picLocks noChangeAspect="1"/>
            </p:cNvPicPr>
            <p:nvPr/>
          </p:nvPicPr>
          <p:blipFill>
            <a:blip r:embed="rId10" cstate="print"/>
            <a:stretch>
              <a:fillRect/>
            </a:stretch>
          </p:blipFill>
          <p:spPr>
            <a:xfrm>
              <a:off x="3124200" y="4572000"/>
              <a:ext cx="2247900" cy="2183264"/>
            </a:xfrm>
            <a:prstGeom prst="rect">
              <a:avLst/>
            </a:prstGeom>
          </p:spPr>
        </p:pic>
      </p:grpSp>
      <p:pic>
        <p:nvPicPr>
          <p:cNvPr id="21" name="Picture 20" descr="Thunder-down.gif"/>
          <p:cNvPicPr>
            <a:picLocks noChangeAspect="1"/>
          </p:cNvPicPr>
          <p:nvPr/>
        </p:nvPicPr>
        <p:blipFill>
          <a:blip r:embed="rId11" cstate="print"/>
          <a:stretch>
            <a:fillRect/>
          </a:stretch>
        </p:blipFill>
        <p:spPr>
          <a:xfrm>
            <a:off x="4419600" y="3276600"/>
            <a:ext cx="3218447" cy="3143250"/>
          </a:xfrm>
          <a:prstGeom prst="rect">
            <a:avLst/>
          </a:prstGeom>
        </p:spPr>
      </p:pic>
      <p:sp>
        <p:nvSpPr>
          <p:cNvPr id="22" name="TextBox 21"/>
          <p:cNvSpPr txBox="1"/>
          <p:nvPr/>
        </p:nvSpPr>
        <p:spPr>
          <a:xfrm>
            <a:off x="2590800" y="152400"/>
            <a:ext cx="4089581"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ভাসমান মেঘ সৃষ্টি হয় কীভাবে?</a:t>
            </a:r>
            <a:endParaRPr lang="en-US" sz="3200" dirty="0">
              <a:latin typeface="NikoshBAN" pitchFamily="2" charset="0"/>
              <a:cs typeface="NikoshBAN" pitchFamily="2" charset="0"/>
            </a:endParaRPr>
          </a:p>
        </p:txBody>
      </p:sp>
      <p:pic>
        <p:nvPicPr>
          <p:cNvPr id="23" name="Picture 22" descr="Thunder Storm_3.jpg"/>
          <p:cNvPicPr>
            <a:picLocks noChangeAspect="1"/>
          </p:cNvPicPr>
          <p:nvPr/>
        </p:nvPicPr>
        <p:blipFill>
          <a:blip r:embed="rId12" cstate="print"/>
          <a:stretch>
            <a:fillRect/>
          </a:stretch>
        </p:blipFill>
        <p:spPr>
          <a:xfrm>
            <a:off x="3200400" y="1676400"/>
            <a:ext cx="1913022" cy="1635634"/>
          </a:xfrm>
          <a:prstGeom prst="ellipse">
            <a:avLst/>
          </a:prstGeom>
          <a:effectLst>
            <a:softEdge rad="317500"/>
          </a:effectLst>
        </p:spPr>
      </p:pic>
      <p:sp>
        <p:nvSpPr>
          <p:cNvPr id="24" name="TextBox 23"/>
          <p:cNvSpPr txBox="1"/>
          <p:nvPr/>
        </p:nvSpPr>
        <p:spPr>
          <a:xfrm>
            <a:off x="228600" y="4114800"/>
            <a:ext cx="8534400" cy="584775"/>
          </a:xfrm>
          <a:prstGeom prst="rect">
            <a:avLst/>
          </a:prstGeom>
          <a:solidFill>
            <a:schemeClr val="accent2">
              <a:lumMod val="20000"/>
              <a:lumOff val="80000"/>
            </a:schemeClr>
          </a:solidFill>
        </p:spPr>
        <p:txBody>
          <a:bodyPr wrap="square" rtlCol="0">
            <a:spAutoFit/>
          </a:bodyPr>
          <a:lstStyle/>
          <a:p>
            <a:r>
              <a:rPr lang="bn-BD" sz="3200" dirty="0" smtClean="0">
                <a:latin typeface="NikoshBAN" pitchFamily="2" charset="0"/>
                <a:cs typeface="NikoshBAN" pitchFamily="2" charset="0"/>
              </a:rPr>
              <a:t>মেঘের চারপাশের বায়ুমণ্ডলের তাপমাত্রার কী কোনো পরিবর্তন হবে?</a:t>
            </a:r>
            <a:endParaRPr lang="en-US" sz="3200" dirty="0">
              <a:latin typeface="NikoshBAN" pitchFamily="2" charset="0"/>
              <a:cs typeface="NikoshBAN" pitchFamily="2" charset="0"/>
            </a:endParaRPr>
          </a:p>
        </p:txBody>
      </p:sp>
      <p:sp>
        <p:nvSpPr>
          <p:cNvPr id="25" name="TextBox 24"/>
          <p:cNvSpPr txBox="1"/>
          <p:nvPr/>
        </p:nvSpPr>
        <p:spPr>
          <a:xfrm>
            <a:off x="1600200" y="4114800"/>
            <a:ext cx="6465231"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তাপে বায়ুমণ্ডলের আয়তনের কীরূপ পরিবর্তন হবে?</a:t>
            </a:r>
            <a:endParaRPr lang="en-US" sz="3200" dirty="0">
              <a:latin typeface="NikoshBAN" pitchFamily="2" charset="0"/>
              <a:cs typeface="NikoshBAN" pitchFamily="2" charset="0"/>
            </a:endParaRPr>
          </a:p>
        </p:txBody>
      </p:sp>
      <p:sp>
        <p:nvSpPr>
          <p:cNvPr id="26" name="TextBox 25"/>
          <p:cNvSpPr txBox="1"/>
          <p:nvPr/>
        </p:nvSpPr>
        <p:spPr>
          <a:xfrm>
            <a:off x="914400" y="4876800"/>
            <a:ext cx="2895600" cy="1077218"/>
          </a:xfrm>
          <a:prstGeom prst="rect">
            <a:avLst/>
          </a:prstGeom>
          <a:solidFill>
            <a:schemeClr val="accent5">
              <a:lumMod val="20000"/>
              <a:lumOff val="80000"/>
            </a:schemeClr>
          </a:solidFill>
        </p:spPr>
        <p:txBody>
          <a:bodyPr wrap="square" rtlCol="0">
            <a:spAutoFit/>
          </a:bodyPr>
          <a:lstStyle/>
          <a:p>
            <a:r>
              <a:rPr lang="bn-BD" sz="3200" dirty="0" smtClean="0">
                <a:latin typeface="NikoshBAN" pitchFamily="2" charset="0"/>
                <a:cs typeface="NikoshBAN" pitchFamily="2" charset="0"/>
              </a:rPr>
              <a:t>ভূমি এবং মেঘের </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আধান বিনিময় হচ্ছে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14"/>
                                        </p:tgtEl>
                                        <p:attrNameLst>
                                          <p:attrName>ppt_w</p:attrName>
                                        </p:attrNameLst>
                                      </p:cBhvr>
                                      <p:tavLst>
                                        <p:tav tm="0">
                                          <p:val>
                                            <p:strVal val="ppt_w"/>
                                          </p:val>
                                        </p:tav>
                                        <p:tav tm="100000">
                                          <p:val>
                                            <p:strVal val="ppt_w+.3"/>
                                          </p:val>
                                        </p:tav>
                                      </p:tavLst>
                                    </p:anim>
                                    <p:anim calcmode="lin" valueType="num">
                                      <p:cBhvr>
                                        <p:cTn id="7" dur="1000"/>
                                        <p:tgtEl>
                                          <p:spTgt spid="14"/>
                                        </p:tgtEl>
                                        <p:attrNameLst>
                                          <p:attrName>ppt_h</p:attrName>
                                        </p:attrNameLst>
                                      </p:cBhvr>
                                      <p:tavLst>
                                        <p:tav tm="0">
                                          <p:val>
                                            <p:strVal val="ppt_h"/>
                                          </p:val>
                                        </p:tav>
                                        <p:tav tm="100000">
                                          <p:val>
                                            <p:strVal val="ppt_h"/>
                                          </p:val>
                                        </p:tav>
                                      </p:tavLst>
                                    </p:anim>
                                    <p:animEffect transition="out" filter="fade">
                                      <p:cBhvr>
                                        <p:cTn id="8" dur="1000"/>
                                        <p:tgtEl>
                                          <p:spTgt spid="14"/>
                                        </p:tgtEl>
                                      </p:cBhvr>
                                    </p:animEffect>
                                    <p:set>
                                      <p:cBhvr>
                                        <p:cTn id="9" dur="1" fill="hold">
                                          <p:stCondLst>
                                            <p:cond delay="999"/>
                                          </p:stCondLst>
                                        </p:cTn>
                                        <p:tgtEl>
                                          <p:spTgt spid="14"/>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0" presetClass="path" presetSubtype="0" autoRev="1" fill="hold" nodeType="withEffect">
                                  <p:stCondLst>
                                    <p:cond delay="0"/>
                                  </p:stCondLst>
                                  <p:childTnLst>
                                    <p:animMotion origin="layout" path="M 4.16667E-6 0.01065 L 0.3 0.02176 " pathEditMode="relative" rAng="0" ptsTypes="AA">
                                      <p:cBhvr>
                                        <p:cTn id="18" dur="3000" fill="hold"/>
                                        <p:tgtEl>
                                          <p:spTgt spid="15"/>
                                        </p:tgtEl>
                                        <p:attrNameLst>
                                          <p:attrName>ppt_x</p:attrName>
                                          <p:attrName>ppt_y</p:attrName>
                                        </p:attrNameLst>
                                      </p:cBhvr>
                                      <p:rCtr x="150" y="6"/>
                                    </p:animMotion>
                                  </p:childTnLst>
                                </p:cTn>
                              </p:par>
                              <p:par>
                                <p:cTn id="19" presetID="0" presetClass="path" presetSubtype="0" autoRev="1" fill="hold" nodeType="withEffect">
                                  <p:stCondLst>
                                    <p:cond delay="0"/>
                                  </p:stCondLst>
                                  <p:childTnLst>
                                    <p:animMotion origin="layout" path="M -4.16667E-6 -3.33333E-6 L -0.29427 -0.00625 " pathEditMode="relative" rAng="0" ptsTypes="AA">
                                      <p:cBhvr>
                                        <p:cTn id="20" dur="3000" fill="hold"/>
                                        <p:tgtEl>
                                          <p:spTgt spid="16"/>
                                        </p:tgtEl>
                                        <p:attrNameLst>
                                          <p:attrName>ppt_x</p:attrName>
                                          <p:attrName>ppt_y</p:attrName>
                                        </p:attrNameLst>
                                      </p:cBhvr>
                                      <p:rCtr x="-147" y="-3"/>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 0 L -0.075 0 " pathEditMode="relative" ptsTypes="AA">
                                      <p:cBhvr>
                                        <p:cTn id="35" dur="2000" fill="hold"/>
                                        <p:tgtEl>
                                          <p:spTgt spid="18"/>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0974 -3.33333E-6 L -0.00833 -0.00486 " pathEditMode="relative" rAng="0" ptsTypes="AA">
                                      <p:cBhvr>
                                        <p:cTn id="37" dur="2000" spd="-100000" fill="hold"/>
                                        <p:tgtEl>
                                          <p:spTgt spid="17"/>
                                        </p:tgtEl>
                                        <p:attrNameLst>
                                          <p:attrName>ppt_x</p:attrName>
                                          <p:attrName>ppt_y</p:attrName>
                                        </p:attrNameLst>
                                      </p:cBhvr>
                                      <p:rCtr x="-53" y="-3"/>
                                    </p:animMotion>
                                  </p:childTnLst>
                                </p:cTn>
                              </p:par>
                            </p:childTnLst>
                          </p:cTn>
                        </p:par>
                        <p:par>
                          <p:cTn id="38" fill="hold">
                            <p:stCondLst>
                              <p:cond delay="2000"/>
                            </p:stCondLst>
                            <p:childTnLst>
                              <p:par>
                                <p:cTn id="39" presetID="55"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strVal val="#ppt_w*0.70"/>
                                          </p:val>
                                        </p:tav>
                                        <p:tav tm="100000">
                                          <p:val>
                                            <p:strVal val="#ppt_w"/>
                                          </p:val>
                                        </p:tav>
                                      </p:tavLst>
                                    </p:anim>
                                    <p:anim calcmode="lin" valueType="num">
                                      <p:cBhvr>
                                        <p:cTn id="42" dur="500" fill="hold"/>
                                        <p:tgtEl>
                                          <p:spTgt spid="23"/>
                                        </p:tgtEl>
                                        <p:attrNameLst>
                                          <p:attrName>ppt_h</p:attrName>
                                        </p:attrNameLst>
                                      </p:cBhvr>
                                      <p:tavLst>
                                        <p:tav tm="0">
                                          <p:val>
                                            <p:strVal val="#ppt_h"/>
                                          </p:val>
                                        </p:tav>
                                        <p:tav tm="100000">
                                          <p:val>
                                            <p:strVal val="#ppt_h"/>
                                          </p:val>
                                        </p:tav>
                                      </p:tavLst>
                                    </p:anim>
                                    <p:animEffect transition="in" filter="fade">
                                      <p:cBhvr>
                                        <p:cTn id="43" dur="500"/>
                                        <p:tgtEl>
                                          <p:spTgt spid="23"/>
                                        </p:tgtEl>
                                      </p:cBhvr>
                                    </p:animEffect>
                                  </p:childTnLst>
                                  <p:subTnLst>
                                    <p:set>
                                      <p:cBhvr override="childStyle">
                                        <p:cTn dur="1" fill="hold" display="0" masterRel="sameClick" afterEffect="1">
                                          <p:stCondLst>
                                            <p:cond evt="end" delay="0">
                                              <p:tn val="39"/>
                                            </p:cond>
                                          </p:stCondLst>
                                        </p:cTn>
                                        <p:tgtEl>
                                          <p:spTgt spid="2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
                            </p:stCondLst>
                            <p:childTnLst>
                              <p:par>
                                <p:cTn id="62" presetID="18" presetClass="entr" presetSubtype="6"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downRight)">
                                      <p:cBhvr>
                                        <p:cTn id="64" dur="500"/>
                                        <p:tgtEl>
                                          <p:spTgt spid="10"/>
                                        </p:tgtEl>
                                      </p:cBhvr>
                                    </p:animEffect>
                                  </p:childTnLst>
                                  <p:subTnLst>
                                    <p:audio>
                                      <p:cMediaNode>
                                        <p:cTn display="0" masterRel="sameClick">
                                          <p:stCondLst>
                                            <p:cond evt="begin" delay="0">
                                              <p:tn val="62"/>
                                            </p:cond>
                                          </p:stCondLst>
                                          <p:endCondLst>
                                            <p:cond evt="onStopAudio" delay="0">
                                              <p:tgtEl>
                                                <p:sldTgt/>
                                              </p:tgtEl>
                                            </p:cond>
                                          </p:endCondLst>
                                        </p:cTn>
                                        <p:tgtEl>
                                          <p:sndTgt r:embed="rId3" name="ThunderSound 1.wav"/>
                                        </p:tgtEl>
                                      </p:cMediaNode>
                                    </p:audio>
                                  </p:sub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edge">
                                      <p:cBhvr>
                                        <p:cTn id="83" dur="2000"/>
                                        <p:tgtEl>
                                          <p:spTgt spid="21"/>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3" name="ThunderSound 1.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85271" y="304800"/>
            <a:ext cx="2012089"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জোড়ায়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endParaRPr lang="en-US" sz="36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1752600" y="1143000"/>
            <a:ext cx="5486402" cy="3697920"/>
            <a:chOff x="1828799" y="1219200"/>
            <a:chExt cx="5486402" cy="3697920"/>
          </a:xfrm>
        </p:grpSpPr>
        <p:pic>
          <p:nvPicPr>
            <p:cNvPr id="6" name="Picture 5" descr="cell-phone-gas-pump.jpg"/>
            <p:cNvPicPr>
              <a:picLocks noChangeAspect="1"/>
            </p:cNvPicPr>
            <p:nvPr/>
          </p:nvPicPr>
          <p:blipFill>
            <a:blip r:embed="rId2" cstate="print"/>
            <a:stretch>
              <a:fillRect/>
            </a:stretch>
          </p:blipFill>
          <p:spPr>
            <a:xfrm>
              <a:off x="1828799" y="1219200"/>
              <a:ext cx="5486402" cy="3697920"/>
            </a:xfrm>
            <a:prstGeom prst="rect">
              <a:avLst/>
            </a:prstGeom>
          </p:spPr>
        </p:pic>
        <p:pic>
          <p:nvPicPr>
            <p:cNvPr id="8" name="Picture 7" descr="cell copy.png"/>
            <p:cNvPicPr>
              <a:picLocks noChangeAspect="1"/>
            </p:cNvPicPr>
            <p:nvPr/>
          </p:nvPicPr>
          <p:blipFill>
            <a:blip r:embed="rId3" cstate="print"/>
            <a:stretch>
              <a:fillRect/>
            </a:stretch>
          </p:blipFill>
          <p:spPr>
            <a:xfrm>
              <a:off x="5251527" y="1363772"/>
              <a:ext cx="861174" cy="1074628"/>
            </a:xfrm>
            <a:prstGeom prst="rect">
              <a:avLst/>
            </a:prstGeom>
            <a:effectLst>
              <a:outerShdw blurRad="50800" dist="38100" algn="l" rotWithShape="0">
                <a:prstClr val="black">
                  <a:alpha val="40000"/>
                </a:prstClr>
              </a:outerShdw>
            </a:effectLst>
            <a:scene3d>
              <a:camera prst="isometricLeftDown"/>
              <a:lightRig rig="threePt" dir="t"/>
            </a:scene3d>
          </p:spPr>
        </p:pic>
        <p:pic>
          <p:nvPicPr>
            <p:cNvPr id="10" name="Picture 9" descr="cell copy.png"/>
            <p:cNvPicPr>
              <a:picLocks noChangeAspect="1"/>
            </p:cNvPicPr>
            <p:nvPr/>
          </p:nvPicPr>
          <p:blipFill>
            <a:blip r:embed="rId3" cstate="print"/>
            <a:stretch>
              <a:fillRect/>
            </a:stretch>
          </p:blipFill>
          <p:spPr>
            <a:xfrm>
              <a:off x="6618972" y="1758474"/>
              <a:ext cx="543828" cy="678624"/>
            </a:xfrm>
            <a:prstGeom prst="rect">
              <a:avLst/>
            </a:prstGeom>
            <a:effectLst>
              <a:outerShdw blurRad="50800" dist="38100" algn="l" rotWithShape="0">
                <a:prstClr val="black">
                  <a:alpha val="40000"/>
                </a:prstClr>
              </a:outerShdw>
            </a:effectLst>
            <a:scene3d>
              <a:camera prst="perspectiveBelow"/>
              <a:lightRig rig="threePt" dir="t"/>
            </a:scene3d>
          </p:spPr>
        </p:pic>
      </p:grpSp>
      <p:sp>
        <p:nvSpPr>
          <p:cNvPr id="12" name="TextBox 11"/>
          <p:cNvSpPr txBox="1"/>
          <p:nvPr/>
        </p:nvSpPr>
        <p:spPr>
          <a:xfrm>
            <a:off x="685800" y="5105400"/>
            <a:ext cx="7802136" cy="1077218"/>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উপরের চিত্রটি লক্ষ কর, লোকটি মোবাইল ফোনে কথা বলছে।</a:t>
            </a:r>
          </a:p>
          <a:p>
            <a:r>
              <a:rPr lang="bn-BD" sz="3200" dirty="0" smtClean="0">
                <a:latin typeface="NikoshBAN" pitchFamily="2" charset="0"/>
                <a:cs typeface="NikoshBAN" pitchFamily="2" charset="0"/>
              </a:rPr>
              <a:t>এখানে কোনো দূর্ঘটনা কী ঘটতে পারে? ঘটনাটি ব্যাখ্যা কর।</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966473" y="253425"/>
            <a:ext cx="6577327"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স্থির তড়িতের বিপদের ক্ষেত্রগুলো কী তোমরা জান?</a:t>
            </a:r>
            <a:endParaRPr lang="en-US" sz="3200" dirty="0">
              <a:latin typeface="NikoshBAN" pitchFamily="2" charset="0"/>
              <a:cs typeface="NikoshBAN" pitchFamily="2" charset="0"/>
            </a:endParaRPr>
          </a:p>
        </p:txBody>
      </p:sp>
      <p:pic>
        <p:nvPicPr>
          <p:cNvPr id="10" name="Picture 9" descr="thunder shocked burnman.jpg"/>
          <p:cNvPicPr>
            <a:picLocks noChangeAspect="1"/>
          </p:cNvPicPr>
          <p:nvPr/>
        </p:nvPicPr>
        <p:blipFill>
          <a:blip r:embed="rId2" cstate="print"/>
          <a:stretch>
            <a:fillRect/>
          </a:stretch>
        </p:blipFill>
        <p:spPr>
          <a:xfrm>
            <a:off x="3783216" y="936008"/>
            <a:ext cx="2434014" cy="2819400"/>
          </a:xfrm>
          <a:prstGeom prst="rect">
            <a:avLst/>
          </a:prstGeom>
        </p:spPr>
      </p:pic>
      <p:pic>
        <p:nvPicPr>
          <p:cNvPr id="15" name="Picture 14" descr="static_control_car.jpg"/>
          <p:cNvPicPr>
            <a:picLocks noChangeAspect="1"/>
          </p:cNvPicPr>
          <p:nvPr/>
        </p:nvPicPr>
        <p:blipFill>
          <a:blip r:embed="rId3" cstate="print"/>
          <a:stretch>
            <a:fillRect/>
          </a:stretch>
        </p:blipFill>
        <p:spPr>
          <a:xfrm>
            <a:off x="491629" y="936008"/>
            <a:ext cx="3127247" cy="2743200"/>
          </a:xfrm>
          <a:prstGeom prst="rect">
            <a:avLst/>
          </a:prstGeom>
        </p:spPr>
      </p:pic>
      <p:pic>
        <p:nvPicPr>
          <p:cNvPr id="21" name="Picture 20" descr="burn house.jpg"/>
          <p:cNvPicPr>
            <a:picLocks noChangeAspect="1"/>
          </p:cNvPicPr>
          <p:nvPr/>
        </p:nvPicPr>
        <p:blipFill>
          <a:blip r:embed="rId4" cstate="print"/>
          <a:stretch>
            <a:fillRect/>
          </a:stretch>
        </p:blipFill>
        <p:spPr>
          <a:xfrm>
            <a:off x="6400800" y="936007"/>
            <a:ext cx="2209800" cy="2801711"/>
          </a:xfrm>
          <a:prstGeom prst="rect">
            <a:avLst/>
          </a:prstGeom>
        </p:spPr>
      </p:pic>
      <p:pic>
        <p:nvPicPr>
          <p:cNvPr id="22" name="Picture 21" descr="firetree1.jpg"/>
          <p:cNvPicPr>
            <a:picLocks noChangeAspect="1"/>
          </p:cNvPicPr>
          <p:nvPr/>
        </p:nvPicPr>
        <p:blipFill>
          <a:blip r:embed="rId5" cstate="print"/>
          <a:stretch>
            <a:fillRect/>
          </a:stretch>
        </p:blipFill>
        <p:spPr>
          <a:xfrm>
            <a:off x="2971800" y="3810000"/>
            <a:ext cx="3699371" cy="2654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edge">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687</Words>
  <Application>Microsoft Office PowerPoint</Application>
  <PresentationFormat>On-screen Show (4:3)</PresentationFormat>
  <Paragraphs>97</Paragraphs>
  <Slides>25</Slides>
  <Notes>8</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1_Office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Doel</cp:lastModifiedBy>
  <cp:revision>295</cp:revision>
  <dcterms:created xsi:type="dcterms:W3CDTF">2013-09-13T16:58:59Z</dcterms:created>
  <dcterms:modified xsi:type="dcterms:W3CDTF">2016-08-10T02:59:38Z</dcterms:modified>
</cp:coreProperties>
</file>